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8"/>
  </p:notesMasterIdLst>
  <p:handoutMasterIdLst>
    <p:handoutMasterId r:id="rId9"/>
  </p:handoutMasterIdLst>
  <p:sldIdLst>
    <p:sldId id="286" r:id="rId2"/>
    <p:sldId id="361" r:id="rId3"/>
    <p:sldId id="369" r:id="rId4"/>
    <p:sldId id="370" r:id="rId5"/>
    <p:sldId id="366" r:id="rId6"/>
    <p:sldId id="371"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vetnick, Adrian (EOHED)" initials="SA(" lastIdx="6" clrIdx="0">
    <p:extLst>
      <p:ext uri="{19B8F6BF-5375-455C-9EA6-DF929625EA0E}">
        <p15:presenceInfo xmlns:p15="http://schemas.microsoft.com/office/powerpoint/2012/main" userId="S-1-5-21-1078081533-706699826-839522115-478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0033CC"/>
    <a:srgbClr val="33CCFF"/>
    <a:srgbClr val="9999FF"/>
    <a:srgbClr val="FFFF00"/>
    <a:srgbClr val="FF0000"/>
    <a:srgbClr val="FF9900"/>
    <a:srgbClr val="996600"/>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69" autoAdjust="0"/>
    <p:restoredTop sz="89794" autoAdjust="0"/>
  </p:normalViewPr>
  <p:slideViewPr>
    <p:cSldViewPr snapToGrid="0">
      <p:cViewPr varScale="1">
        <p:scale>
          <a:sx n="68" d="100"/>
          <a:sy n="68" d="100"/>
        </p:scale>
        <p:origin x="102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7" d="100"/>
          <a:sy n="87" d="100"/>
        </p:scale>
        <p:origin x="3804"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2" y="2"/>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t" anchorCtr="0" compatLnSpc="1">
            <a:prstTxWarp prst="textNoShape">
              <a:avLst/>
            </a:prstTxWarp>
          </a:bodyPr>
          <a:lstStyle>
            <a:lvl1pPr>
              <a:defRPr sz="1200"/>
            </a:lvl1pPr>
          </a:lstStyle>
          <a:p>
            <a:endParaRPr lang="en-US" altLang="en-US" dirty="0"/>
          </a:p>
        </p:txBody>
      </p:sp>
      <p:sp>
        <p:nvSpPr>
          <p:cNvPr id="88067" name="Rectangle 3"/>
          <p:cNvSpPr>
            <a:spLocks noGrp="1" noChangeArrowheads="1"/>
          </p:cNvSpPr>
          <p:nvPr>
            <p:ph type="dt" sz="quarter" idx="1"/>
          </p:nvPr>
        </p:nvSpPr>
        <p:spPr bwMode="auto">
          <a:xfrm>
            <a:off x="3971184" y="2"/>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t" anchorCtr="0" compatLnSpc="1">
            <a:prstTxWarp prst="textNoShape">
              <a:avLst/>
            </a:prstTxWarp>
          </a:bodyPr>
          <a:lstStyle>
            <a:lvl1pPr algn="r">
              <a:defRPr sz="1200"/>
            </a:lvl1pPr>
          </a:lstStyle>
          <a:p>
            <a:endParaRPr lang="en-US" altLang="en-US" dirty="0"/>
          </a:p>
        </p:txBody>
      </p:sp>
      <p:sp>
        <p:nvSpPr>
          <p:cNvPr id="88068" name="Rectangle 4"/>
          <p:cNvSpPr>
            <a:spLocks noGrp="1" noChangeArrowheads="1"/>
          </p:cNvSpPr>
          <p:nvPr>
            <p:ph type="ftr" sz="quarter" idx="2"/>
          </p:nvPr>
        </p:nvSpPr>
        <p:spPr bwMode="auto">
          <a:xfrm>
            <a:off x="2"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b" anchorCtr="0" compatLnSpc="1">
            <a:prstTxWarp prst="textNoShape">
              <a:avLst/>
            </a:prstTxWarp>
          </a:bodyPr>
          <a:lstStyle>
            <a:lvl1pPr>
              <a:defRPr sz="1200"/>
            </a:lvl1pPr>
          </a:lstStyle>
          <a:p>
            <a:endParaRPr lang="en-US" altLang="en-US" dirty="0"/>
          </a:p>
        </p:txBody>
      </p:sp>
      <p:sp>
        <p:nvSpPr>
          <p:cNvPr id="88069" name="Rectangle 5"/>
          <p:cNvSpPr>
            <a:spLocks noGrp="1" noChangeArrowheads="1"/>
          </p:cNvSpPr>
          <p:nvPr>
            <p:ph type="sldNum" sz="quarter" idx="3"/>
          </p:nvPr>
        </p:nvSpPr>
        <p:spPr bwMode="auto">
          <a:xfrm>
            <a:off x="3971184"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b" anchorCtr="0" compatLnSpc="1">
            <a:prstTxWarp prst="textNoShape">
              <a:avLst/>
            </a:prstTxWarp>
          </a:bodyPr>
          <a:lstStyle>
            <a:lvl1pPr algn="r">
              <a:defRPr sz="1200"/>
            </a:lvl1pPr>
          </a:lstStyle>
          <a:p>
            <a:fld id="{19E112F1-4A45-43B9-BB85-63530C6FFA71}" type="slidenum">
              <a:rPr lang="en-US" altLang="en-US"/>
              <a:pPr/>
              <a:t>‹#›</a:t>
            </a:fld>
            <a:endParaRPr lang="en-US" altLang="en-US" dirty="0"/>
          </a:p>
        </p:txBody>
      </p:sp>
    </p:spTree>
    <p:extLst>
      <p:ext uri="{BB962C8B-B14F-4D97-AF65-F5344CB8AC3E}">
        <p14:creationId xmlns:p14="http://schemas.microsoft.com/office/powerpoint/2010/main" val="1576813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2"/>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t" anchorCtr="0" compatLnSpc="1">
            <a:prstTxWarp prst="textNoShape">
              <a:avLst/>
            </a:prstTxWarp>
          </a:bodyPr>
          <a:lstStyle>
            <a:lvl1pPr defTabSz="930149">
              <a:defRPr sz="1200"/>
            </a:lvl1pPr>
          </a:lstStyle>
          <a:p>
            <a:endParaRPr lang="en-US" altLang="en-US" dirty="0"/>
          </a:p>
        </p:txBody>
      </p:sp>
      <p:sp>
        <p:nvSpPr>
          <p:cNvPr id="17411" name="Rectangle 3"/>
          <p:cNvSpPr>
            <a:spLocks noGrp="1" noChangeArrowheads="1"/>
          </p:cNvSpPr>
          <p:nvPr>
            <p:ph type="dt" idx="1"/>
          </p:nvPr>
        </p:nvSpPr>
        <p:spPr bwMode="auto">
          <a:xfrm>
            <a:off x="3971184" y="2"/>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t" anchorCtr="0" compatLnSpc="1">
            <a:prstTxWarp prst="textNoShape">
              <a:avLst/>
            </a:prstTxWarp>
          </a:bodyPr>
          <a:lstStyle>
            <a:lvl1pPr algn="r" defTabSz="930149">
              <a:defRPr sz="1200"/>
            </a:lvl1pPr>
          </a:lstStyle>
          <a:p>
            <a:endParaRPr lang="en-US" altLang="en-US" dirty="0"/>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701359" y="4415792"/>
            <a:ext cx="5607684"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14" name="Rectangle 6"/>
          <p:cNvSpPr>
            <a:spLocks noGrp="1" noChangeArrowheads="1"/>
          </p:cNvSpPr>
          <p:nvPr>
            <p:ph type="ftr" sz="quarter" idx="4"/>
          </p:nvPr>
        </p:nvSpPr>
        <p:spPr bwMode="auto">
          <a:xfrm>
            <a:off x="2"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b" anchorCtr="0" compatLnSpc="1">
            <a:prstTxWarp prst="textNoShape">
              <a:avLst/>
            </a:prstTxWarp>
          </a:bodyPr>
          <a:lstStyle>
            <a:lvl1pPr defTabSz="930149">
              <a:defRPr sz="1200"/>
            </a:lvl1pPr>
          </a:lstStyle>
          <a:p>
            <a:endParaRPr lang="en-US" altLang="en-US" dirty="0"/>
          </a:p>
        </p:txBody>
      </p:sp>
      <p:sp>
        <p:nvSpPr>
          <p:cNvPr id="17415" name="Rectangle 7"/>
          <p:cNvSpPr>
            <a:spLocks noGrp="1" noChangeArrowheads="1"/>
          </p:cNvSpPr>
          <p:nvPr>
            <p:ph type="sldNum" sz="quarter" idx="5"/>
          </p:nvPr>
        </p:nvSpPr>
        <p:spPr bwMode="auto">
          <a:xfrm>
            <a:off x="3971184"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b" anchorCtr="0" compatLnSpc="1">
            <a:prstTxWarp prst="textNoShape">
              <a:avLst/>
            </a:prstTxWarp>
          </a:bodyPr>
          <a:lstStyle>
            <a:lvl1pPr algn="r" defTabSz="930149">
              <a:defRPr sz="1200"/>
            </a:lvl1pPr>
          </a:lstStyle>
          <a:p>
            <a:fld id="{598F580E-CA0A-4FFE-90EC-00961EC1CEE1}" type="slidenum">
              <a:rPr lang="en-US" altLang="en-US"/>
              <a:pPr/>
              <a:t>‹#›</a:t>
            </a:fld>
            <a:endParaRPr lang="en-US" altLang="en-US" dirty="0"/>
          </a:p>
        </p:txBody>
      </p:sp>
    </p:spTree>
    <p:extLst>
      <p:ext uri="{BB962C8B-B14F-4D97-AF65-F5344CB8AC3E}">
        <p14:creationId xmlns:p14="http://schemas.microsoft.com/office/powerpoint/2010/main" val="33792163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1446A4-B631-4AFD-B557-20EC68D4BD91}" type="slidenum">
              <a:rPr lang="en-US" altLang="en-US"/>
              <a:pPr/>
              <a:t>1</a:t>
            </a:fld>
            <a:endParaRPr lang="en-US" altLang="en-US" dirty="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703422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8F580E-CA0A-4FFE-90EC-00961EC1CEE1}" type="slidenum">
              <a:rPr lang="en-US" altLang="en-US" smtClean="0"/>
              <a:pPr/>
              <a:t>2</a:t>
            </a:fld>
            <a:endParaRPr lang="en-US" altLang="en-US" dirty="0"/>
          </a:p>
        </p:txBody>
      </p:sp>
    </p:spTree>
    <p:extLst>
      <p:ext uri="{BB962C8B-B14F-4D97-AF65-F5344CB8AC3E}">
        <p14:creationId xmlns:p14="http://schemas.microsoft.com/office/powerpoint/2010/main" val="2974403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5476" name="Rectangle 4"/>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800">
                <a:latin typeface="Calibri" panose="020F0502020204030204" pitchFamily="34" charset="0"/>
                <a:cs typeface="+mn-cs"/>
              </a:defRPr>
            </a:lvl1pPr>
          </a:lstStyle>
          <a:p>
            <a:endParaRPr lang="en-US" altLang="en-US" dirty="0"/>
          </a:p>
        </p:txBody>
      </p:sp>
      <p:sp>
        <p:nvSpPr>
          <p:cNvPr id="105477" name="Rectangle 5"/>
          <p:cNvSpPr>
            <a:spLocks noGrp="1" noChangeArrowheads="1"/>
          </p:cNvSpPr>
          <p:nvPr>
            <p:ph type="sldNum" sz="quarter" idx="4"/>
          </p:nvPr>
        </p:nvSpPr>
        <p:spPr>
          <a:xfrm>
            <a:off x="6553200" y="6245225"/>
            <a:ext cx="2133600" cy="476250"/>
          </a:xfrm>
        </p:spPr>
        <p:txBody>
          <a:bodyPr/>
          <a:lstStyle>
            <a:lvl1pPr>
              <a:defRPr>
                <a:latin typeface="Calibri" panose="020F0502020204030204" pitchFamily="34" charset="0"/>
              </a:defRPr>
            </a:lvl1pPr>
          </a:lstStyle>
          <a:p>
            <a:fld id="{946CD7A9-2FCD-4B65-A3B6-CC6D298BB735}" type="slidenum">
              <a:rPr lang="en-US" altLang="en-US" smtClean="0"/>
              <a:pPr/>
              <a:t>‹#›</a:t>
            </a:fld>
            <a:endParaRPr lang="en-US" altLang="en-US" dirty="0"/>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sz="3200">
                <a:latin typeface="Calibri" panose="020F0502020204030204" pitchFamily="34" charset="0"/>
              </a:defRPr>
            </a:lvl1pPr>
          </a:lstStyle>
          <a:p>
            <a:pPr lvl="0"/>
            <a:r>
              <a:rPr lang="en-US" altLang="en-US" noProof="0" dirty="0"/>
              <a:t>Click to edit Master title style</a:t>
            </a:r>
          </a:p>
        </p:txBody>
      </p:sp>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5480" name="Picture 8" descr="The Commonwealth of Massachusetts state s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25" y="1125538"/>
            <a:ext cx="1479550" cy="141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5482" name="Line 10"/>
          <p:cNvSpPr>
            <a:spLocks noChangeShapeType="1"/>
          </p:cNvSpPr>
          <p:nvPr/>
        </p:nvSpPr>
        <p:spPr bwMode="auto">
          <a:xfrm>
            <a:off x="2065338" y="1165225"/>
            <a:ext cx="14287" cy="4557713"/>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483" name="Line 11"/>
          <p:cNvSpPr>
            <a:spLocks noChangeShapeType="1"/>
          </p:cNvSpPr>
          <p:nvPr/>
        </p:nvSpPr>
        <p:spPr bwMode="auto">
          <a:xfrm>
            <a:off x="2443163"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2600"/>
            <a:ext cx="8382000" cy="4221163"/>
          </a:xfrm>
        </p:spPr>
        <p:txBody>
          <a:bodyPr/>
          <a:lstStyle>
            <a:lvl1pPr>
              <a:buClr>
                <a:schemeClr val="tx1"/>
              </a:buClr>
              <a:defRPr>
                <a:latin typeface="Calibri" panose="020F0502020204030204" pitchFamily="34" charset="0"/>
              </a:defRPr>
            </a:lvl1pPr>
            <a:lvl2pPr marL="576263" indent="-233363">
              <a:buClr>
                <a:schemeClr val="tx1"/>
              </a:buClr>
              <a:buFont typeface="Arial" panose="020B0604020202020204" pitchFamily="34" charset="0"/>
              <a:buChar char="•"/>
              <a:defRPr>
                <a:latin typeface="Calibri" panose="020F0502020204030204" pitchFamily="34" charset="0"/>
              </a:defRPr>
            </a:lvl2pPr>
            <a:lvl3pPr marL="914400" indent="-223838">
              <a:buClr>
                <a:schemeClr val="tx1"/>
              </a:buClr>
              <a:buFont typeface="Arial" panose="020B0604020202020204" pitchFamily="34" charset="0"/>
              <a:buChar char="•"/>
              <a:defRPr>
                <a:latin typeface="Calibri" panose="020F0502020204030204" pitchFamily="34" charset="0"/>
              </a:defRPr>
            </a:lvl3pPr>
            <a:lvl4pPr marL="1262063" indent="-233363">
              <a:buClr>
                <a:schemeClr val="tx1"/>
              </a:buClr>
              <a:buFont typeface="Arial" panose="020B0604020202020204" pitchFamily="34" charset="0"/>
              <a:buChar char="•"/>
              <a:defRPr>
                <a:latin typeface="Calibri" panose="020F0502020204030204" pitchFamily="34" charset="0"/>
              </a:defRPr>
            </a:lvl4pPr>
            <a:lvl5pPr marL="1600200" indent="-223838">
              <a:buClr>
                <a:schemeClr val="tx1"/>
              </a:buClr>
              <a:buFont typeface="Arial" panose="020B0604020202020204" pitchFamily="34" charset="0"/>
              <a:buChar cha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p:txBody>
          <a:bodyPr/>
          <a:lstStyle>
            <a:lvl1pPr>
              <a:defRPr/>
            </a:lvl1pPr>
          </a:lstStyle>
          <a:p>
            <a:fld id="{35CC764F-34DD-40DB-B424-6CB46B067597}" type="slidenum">
              <a:rPr lang="en-US" altLang="en-US"/>
              <a:pPr/>
              <a:t>‹#›</a:t>
            </a:fld>
            <a:endParaRPr lang="en-US" altLang="en-US" dirty="0"/>
          </a:p>
        </p:txBody>
      </p:sp>
      <p:sp>
        <p:nvSpPr>
          <p:cNvPr id="6"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Tree>
    <p:extLst>
      <p:ext uri="{BB962C8B-B14F-4D97-AF65-F5344CB8AC3E}">
        <p14:creationId xmlns:p14="http://schemas.microsoft.com/office/powerpoint/2010/main" val="40386069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91"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pic>
        <p:nvPicPr>
          <p:cNvPr id="75799" name="Picture 23" descr="The Commonwealth of Massachusetts state sea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88313" y="217488"/>
            <a:ext cx="788987"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87" name="Rectangle 11"/>
          <p:cNvSpPr>
            <a:spLocks noGrp="1" noChangeArrowheads="1"/>
          </p:cNvSpPr>
          <p:nvPr>
            <p:ph type="body" idx="1"/>
          </p:nvPr>
        </p:nvSpPr>
        <p:spPr bwMode="auto">
          <a:xfrm>
            <a:off x="457200" y="1600200"/>
            <a:ext cx="8382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Calibri" panose="020F0502020204030204" pitchFamily="34" charset="0"/>
                <a:cs typeface="+mn-cs"/>
              </a:defRPr>
            </a:lvl1pPr>
          </a:lstStyle>
          <a:p>
            <a:fld id="{DD6868E7-522B-4D53-9E5A-4F5D756E5890}" type="slidenum">
              <a:rPr lang="en-US" altLang="en-US" smtClean="0"/>
              <a:pPr/>
              <a:t>‹#›</a:t>
            </a:fld>
            <a:endParaRPr lang="en-US" altLang="en-US" dirty="0"/>
          </a:p>
        </p:txBody>
      </p:sp>
      <p:sp>
        <p:nvSpPr>
          <p:cNvPr id="75808" name="Line 32"/>
          <p:cNvSpPr>
            <a:spLocks noChangeShapeType="1"/>
          </p:cNvSpPr>
          <p:nvPr/>
        </p:nvSpPr>
        <p:spPr bwMode="auto">
          <a:xfrm>
            <a:off x="444500" y="1243013"/>
            <a:ext cx="8415338" cy="1587"/>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chemeClr val="tx1"/>
        </a:buClr>
        <a:buFont typeface="Arial" panose="020B0604020202020204" pitchFamily="34" charset="0"/>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chemeClr val="tx1"/>
        </a:buClr>
        <a:buFont typeface="Arial" panose="020B0604020202020204" pitchFamily="34"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chemeClr val="tx1"/>
        </a:buClr>
        <a:buFont typeface="Arial" panose="020B0604020202020204" pitchFamily="34" charset="0"/>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chemeClr val="tx1"/>
        </a:buClr>
        <a:buFont typeface="Arial" panose="020B0604020202020204" pitchFamily="34" charset="0"/>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chemeClr val="tx1"/>
        </a:buClr>
        <a:buFont typeface="Arial" panose="020B0604020202020204" pitchFamily="34" charset="0"/>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ctrTitle"/>
          </p:nvPr>
        </p:nvSpPr>
        <p:spPr>
          <a:xfrm>
            <a:off x="2297257" y="1364673"/>
            <a:ext cx="6105525" cy="2292927"/>
          </a:xfrm>
        </p:spPr>
        <p:txBody>
          <a:bodyPr anchor="ctr"/>
          <a:lstStyle/>
          <a:p>
            <a:pPr>
              <a:spcAft>
                <a:spcPts val="1000"/>
              </a:spcAft>
            </a:pPr>
            <a:r>
              <a:rPr lang="en-US" dirty="0"/>
              <a:t>Commonwealth of Massachusetts</a:t>
            </a:r>
            <a:br>
              <a:rPr lang="en-US" dirty="0"/>
            </a:br>
            <a:br>
              <a:rPr lang="en-US" dirty="0"/>
            </a:br>
            <a:r>
              <a:rPr lang="en-US" sz="2800" dirty="0"/>
              <a:t> </a:t>
            </a:r>
          </a:p>
        </p:txBody>
      </p:sp>
      <p:sp>
        <p:nvSpPr>
          <p:cNvPr id="2" name="TextBox 1"/>
          <p:cNvSpPr txBox="1"/>
          <p:nvPr/>
        </p:nvSpPr>
        <p:spPr>
          <a:xfrm>
            <a:off x="5618205" y="4041339"/>
            <a:ext cx="2735221" cy="1077218"/>
          </a:xfrm>
          <a:prstGeom prst="rect">
            <a:avLst/>
          </a:prstGeom>
          <a:noFill/>
        </p:spPr>
        <p:txBody>
          <a:bodyPr wrap="square" rtlCol="0">
            <a:spAutoFit/>
          </a:bodyPr>
          <a:lstStyle/>
          <a:p>
            <a:pPr algn="r">
              <a:defRPr/>
            </a:pPr>
            <a:r>
              <a:rPr lang="en-US" sz="2400" b="1" dirty="0">
                <a:solidFill>
                  <a:srgbClr val="0033CC"/>
                </a:solidFill>
                <a:latin typeface="Calibri" panose="020F0502020204030204" pitchFamily="34" charset="0"/>
              </a:rPr>
              <a:t>Opportunity Zones</a:t>
            </a:r>
          </a:p>
          <a:p>
            <a:pPr algn="r">
              <a:defRPr/>
            </a:pPr>
            <a:r>
              <a:rPr lang="en-US" sz="2000" b="1" i="1" dirty="0">
                <a:solidFill>
                  <a:schemeClr val="tx1">
                    <a:lumMod val="50000"/>
                    <a:lumOff val="50000"/>
                  </a:schemeClr>
                </a:solidFill>
                <a:latin typeface="Calibri" panose="020F0502020204030204" pitchFamily="34" charset="0"/>
              </a:rPr>
              <a:t>February 2018</a:t>
            </a:r>
          </a:p>
          <a:p>
            <a:pPr algn="r">
              <a:defRPr/>
            </a:pPr>
            <a:endParaRPr lang="en-US" sz="2000" i="1" dirty="0">
              <a:solidFill>
                <a:srgbClr val="003366"/>
              </a:solidFill>
              <a:latin typeface="Calibri" pitchFamily="34" charset="0"/>
            </a:endParaRPr>
          </a:p>
        </p:txBody>
      </p:sp>
      <p:sp>
        <p:nvSpPr>
          <p:cNvPr id="4" name="TextBox 3"/>
          <p:cNvSpPr txBox="1"/>
          <p:nvPr/>
        </p:nvSpPr>
        <p:spPr>
          <a:xfrm>
            <a:off x="0" y="0"/>
            <a:ext cx="9144000" cy="246221"/>
          </a:xfrm>
          <a:prstGeom prst="rect">
            <a:avLst/>
          </a:prstGeom>
          <a:noFill/>
        </p:spPr>
        <p:txBody>
          <a:bodyPr wrap="square" rtlCol="0">
            <a:spAutoFit/>
          </a:bodyPr>
          <a:lstStyle/>
          <a:p>
            <a:pPr algn="ctr"/>
            <a:r>
              <a:rPr lang="en-US" sz="1000" b="1" i="1" dirty="0">
                <a:solidFill>
                  <a:schemeClr val="bg2"/>
                </a:solidFill>
                <a:latin typeface="Calibri" panose="020F0502020204030204" pitchFamily="34" charset="0"/>
              </a:rPr>
              <a:t>Draft for Policy Discussion Only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0545"/>
            <a:ext cx="8382000" cy="5153930"/>
          </a:xfrm>
        </p:spPr>
        <p:txBody>
          <a:bodyPr/>
          <a:lstStyle/>
          <a:p>
            <a:pPr>
              <a:lnSpc>
                <a:spcPct val="110000"/>
              </a:lnSpc>
              <a:spcBef>
                <a:spcPts val="0"/>
              </a:spcBef>
              <a:buClr>
                <a:schemeClr val="tx1"/>
              </a:buClr>
              <a:buFont typeface="Arial" panose="020B0604020202020204" pitchFamily="34" charset="0"/>
              <a:buChar char="•"/>
            </a:pPr>
            <a:r>
              <a:rPr lang="en-US" sz="2000" b="0" dirty="0">
                <a:solidFill>
                  <a:schemeClr val="dk1"/>
                </a:solidFill>
              </a:rPr>
              <a:t>The </a:t>
            </a:r>
            <a:r>
              <a:rPr lang="en-US" sz="2000" dirty="0">
                <a:solidFill>
                  <a:schemeClr val="dk1"/>
                </a:solidFill>
              </a:rPr>
              <a:t>Tax Cut and Jobs Act of 2017 </a:t>
            </a:r>
            <a:r>
              <a:rPr lang="en-US" sz="2000" b="0" dirty="0">
                <a:solidFill>
                  <a:schemeClr val="dk1"/>
                </a:solidFill>
              </a:rPr>
              <a:t>created the Opportunity Zone Program, designed to incentivize investment in low income areas by offering favorable federal tax treatment for investors. </a:t>
            </a:r>
          </a:p>
          <a:p>
            <a:pPr>
              <a:lnSpc>
                <a:spcPct val="110000"/>
              </a:lnSpc>
              <a:spcBef>
                <a:spcPts val="0"/>
              </a:spcBef>
              <a:buClr>
                <a:schemeClr val="tx1"/>
              </a:buClr>
              <a:buFont typeface="Arial" panose="020B0604020202020204" pitchFamily="34" charset="0"/>
              <a:buChar char="•"/>
            </a:pPr>
            <a:endParaRPr lang="en-US" sz="2000" b="0" dirty="0">
              <a:solidFill>
                <a:schemeClr val="dk1"/>
              </a:solidFill>
            </a:endParaRPr>
          </a:p>
          <a:p>
            <a:pPr>
              <a:lnSpc>
                <a:spcPct val="110000"/>
              </a:lnSpc>
              <a:spcBef>
                <a:spcPts val="0"/>
              </a:spcBef>
              <a:buClr>
                <a:schemeClr val="tx1"/>
              </a:buClr>
              <a:buFont typeface="Arial" panose="020B0604020202020204" pitchFamily="34" charset="0"/>
              <a:buChar char="•"/>
            </a:pPr>
            <a:r>
              <a:rPr lang="en-US" sz="2000" b="0" dirty="0">
                <a:solidFill>
                  <a:schemeClr val="dk1"/>
                </a:solidFill>
              </a:rPr>
              <a:t>Under the program, Governors may designate up to 25% of low-income community census tracts within their state as </a:t>
            </a:r>
            <a:r>
              <a:rPr lang="en-US" sz="2000" dirty="0">
                <a:solidFill>
                  <a:schemeClr val="dk1"/>
                </a:solidFill>
              </a:rPr>
              <a:t>Opportunity Zones</a:t>
            </a:r>
            <a:r>
              <a:rPr lang="en-US" sz="2000" b="0" dirty="0">
                <a:solidFill>
                  <a:schemeClr val="dk1"/>
                </a:solidFill>
              </a:rPr>
              <a:t>. </a:t>
            </a:r>
          </a:p>
          <a:p>
            <a:pPr>
              <a:lnSpc>
                <a:spcPct val="110000"/>
              </a:lnSpc>
              <a:spcBef>
                <a:spcPts val="0"/>
              </a:spcBef>
              <a:buClr>
                <a:schemeClr val="tx1"/>
              </a:buClr>
              <a:buFont typeface="Arial" panose="020B0604020202020204" pitchFamily="34" charset="0"/>
              <a:buChar char="•"/>
            </a:pPr>
            <a:endParaRPr lang="en-US" sz="2000" b="0" dirty="0">
              <a:solidFill>
                <a:schemeClr val="dk1"/>
              </a:solidFill>
            </a:endParaRPr>
          </a:p>
          <a:p>
            <a:pPr>
              <a:lnSpc>
                <a:spcPct val="110000"/>
              </a:lnSpc>
              <a:spcBef>
                <a:spcPts val="0"/>
              </a:spcBef>
              <a:buClr>
                <a:schemeClr val="tx1"/>
              </a:buClr>
              <a:buFont typeface="Arial" panose="020B0604020202020204" pitchFamily="34" charset="0"/>
              <a:buChar char="•"/>
            </a:pPr>
            <a:r>
              <a:rPr lang="en-US" sz="2000" b="0" dirty="0">
                <a:solidFill>
                  <a:schemeClr val="dk1"/>
                </a:solidFill>
              </a:rPr>
              <a:t>Investors may invest capital gains into these zones, and both defer and reduce their federal tax liability for those capital gains. </a:t>
            </a:r>
          </a:p>
          <a:p>
            <a:pPr>
              <a:lnSpc>
                <a:spcPct val="110000"/>
              </a:lnSpc>
              <a:spcBef>
                <a:spcPts val="0"/>
              </a:spcBef>
              <a:buClr>
                <a:schemeClr val="tx1"/>
              </a:buClr>
              <a:buFont typeface="Arial" panose="020B0604020202020204" pitchFamily="34" charset="0"/>
              <a:buChar char="•"/>
            </a:pPr>
            <a:endParaRPr lang="en-US" sz="2000" b="0" dirty="0">
              <a:solidFill>
                <a:schemeClr val="dk1"/>
              </a:solidFill>
            </a:endParaRPr>
          </a:p>
          <a:p>
            <a:pPr>
              <a:lnSpc>
                <a:spcPct val="110000"/>
              </a:lnSpc>
              <a:spcBef>
                <a:spcPts val="0"/>
              </a:spcBef>
              <a:buClr>
                <a:schemeClr val="tx1"/>
              </a:buClr>
              <a:buFont typeface="Arial" panose="020B0604020202020204" pitchFamily="34" charset="0"/>
              <a:buChar char="•"/>
            </a:pPr>
            <a:r>
              <a:rPr lang="en-US" sz="2000" b="0" dirty="0">
                <a:solidFill>
                  <a:schemeClr val="dk1"/>
                </a:solidFill>
              </a:rPr>
              <a:t>These investments must be made through privately-created </a:t>
            </a:r>
            <a:r>
              <a:rPr lang="en-US" sz="2000" dirty="0">
                <a:solidFill>
                  <a:schemeClr val="dk1"/>
                </a:solidFill>
              </a:rPr>
              <a:t>Opportunity Funds. </a:t>
            </a:r>
          </a:p>
          <a:p>
            <a:pPr>
              <a:lnSpc>
                <a:spcPct val="110000"/>
              </a:lnSpc>
              <a:spcBef>
                <a:spcPts val="0"/>
              </a:spcBef>
              <a:buClr>
                <a:schemeClr val="tx1"/>
              </a:buClr>
              <a:buFont typeface="Arial" panose="020B0604020202020204" pitchFamily="34" charset="0"/>
              <a:buChar char="•"/>
            </a:pPr>
            <a:endParaRPr lang="en-US" sz="2000" b="0" dirty="0">
              <a:solidFill>
                <a:schemeClr val="dk1"/>
              </a:solidFill>
            </a:endParaRPr>
          </a:p>
          <a:p>
            <a:pPr>
              <a:lnSpc>
                <a:spcPct val="110000"/>
              </a:lnSpc>
              <a:spcBef>
                <a:spcPts val="0"/>
              </a:spcBef>
              <a:buClr>
                <a:schemeClr val="tx1"/>
              </a:buClr>
              <a:buFont typeface="Arial" panose="020B0604020202020204" pitchFamily="34" charset="0"/>
              <a:buChar char="•"/>
            </a:pPr>
            <a:r>
              <a:rPr lang="en-US" sz="2000" dirty="0">
                <a:solidFill>
                  <a:schemeClr val="dk1"/>
                </a:solidFill>
              </a:rPr>
              <a:t>This program will have no impact on state tax policy. </a:t>
            </a:r>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2</a:t>
            </a:fld>
            <a:endParaRPr lang="en-US" altLang="en-US" dirty="0"/>
          </a:p>
        </p:txBody>
      </p:sp>
      <p:sp>
        <p:nvSpPr>
          <p:cNvPr id="4" name="Title 3"/>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62156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2600"/>
            <a:ext cx="8382000" cy="5313051"/>
          </a:xfrm>
        </p:spPr>
        <p:txBody>
          <a:bodyPr/>
          <a:lstStyle/>
          <a:p>
            <a:pPr>
              <a:lnSpc>
                <a:spcPct val="110000"/>
              </a:lnSpc>
              <a:spcBef>
                <a:spcPts val="0"/>
              </a:spcBef>
            </a:pPr>
            <a:r>
              <a:rPr lang="en-US" sz="1800" dirty="0">
                <a:solidFill>
                  <a:schemeClr val="dk1"/>
                </a:solidFill>
              </a:rPr>
              <a:t>Investors who choose to invest in these funds defer and reduce their federal tax obligation:</a:t>
            </a:r>
            <a:r>
              <a:rPr lang="en-US" sz="1800" b="0" dirty="0">
                <a:solidFill>
                  <a:schemeClr val="dk1"/>
                </a:solidFill>
              </a:rPr>
              <a:t> </a:t>
            </a:r>
          </a:p>
          <a:p>
            <a:pPr lvl="1">
              <a:lnSpc>
                <a:spcPct val="110000"/>
              </a:lnSpc>
              <a:spcBef>
                <a:spcPts val="0"/>
              </a:spcBef>
            </a:pPr>
            <a:r>
              <a:rPr lang="en-US" sz="1800" dirty="0">
                <a:solidFill>
                  <a:schemeClr val="dk1"/>
                </a:solidFill>
              </a:rPr>
              <a:t>Any </a:t>
            </a:r>
            <a:r>
              <a:rPr lang="en-US" sz="1800" b="1" dirty="0">
                <a:solidFill>
                  <a:schemeClr val="dk1"/>
                </a:solidFill>
              </a:rPr>
              <a:t>capital gains taxes owed on investments into an Opportunity Fund are deferred</a:t>
            </a:r>
            <a:r>
              <a:rPr lang="en-US" sz="1800" dirty="0">
                <a:solidFill>
                  <a:schemeClr val="dk1"/>
                </a:solidFill>
              </a:rPr>
              <a:t> </a:t>
            </a:r>
            <a:r>
              <a:rPr lang="en-US" sz="1800" b="1" dirty="0">
                <a:solidFill>
                  <a:schemeClr val="dk1"/>
                </a:solidFill>
              </a:rPr>
              <a:t>for up to 8 years</a:t>
            </a:r>
            <a:r>
              <a:rPr lang="en-US" sz="1800" dirty="0">
                <a:solidFill>
                  <a:schemeClr val="dk1"/>
                </a:solidFill>
              </a:rPr>
              <a:t>, depending on the duration of the investment. </a:t>
            </a:r>
          </a:p>
          <a:p>
            <a:pPr lvl="2">
              <a:lnSpc>
                <a:spcPct val="110000"/>
              </a:lnSpc>
              <a:spcBef>
                <a:spcPts val="0"/>
              </a:spcBef>
            </a:pPr>
            <a:r>
              <a:rPr lang="en-US" sz="1800" dirty="0">
                <a:solidFill>
                  <a:schemeClr val="dk1"/>
                </a:solidFill>
              </a:rPr>
              <a:t>When capital gains taxes are paid, the investor pays taxes on the lesser of the original Opportunity Zone investment, or the fair market value of the investment at the time of claim. </a:t>
            </a:r>
          </a:p>
          <a:p>
            <a:pPr lvl="2">
              <a:lnSpc>
                <a:spcPct val="110000"/>
              </a:lnSpc>
              <a:spcBef>
                <a:spcPts val="0"/>
              </a:spcBef>
            </a:pPr>
            <a:r>
              <a:rPr lang="en-US" sz="1800" dirty="0">
                <a:solidFill>
                  <a:schemeClr val="dk1"/>
                </a:solidFill>
              </a:rPr>
              <a:t>Thus, if the investor sees a loss on the investment into an Opportunity Fund, it reduces the amount of capital gains taxes they pay.  </a:t>
            </a:r>
          </a:p>
          <a:p>
            <a:pPr lvl="1">
              <a:lnSpc>
                <a:spcPct val="110000"/>
              </a:lnSpc>
              <a:spcBef>
                <a:spcPts val="0"/>
              </a:spcBef>
            </a:pPr>
            <a:r>
              <a:rPr lang="en-US" sz="1800" b="0" dirty="0">
                <a:solidFill>
                  <a:schemeClr val="dk1"/>
                </a:solidFill>
              </a:rPr>
              <a:t>If the investment stays in the </a:t>
            </a:r>
            <a:r>
              <a:rPr lang="en-US" sz="1800" b="1" dirty="0">
                <a:solidFill>
                  <a:schemeClr val="dk1"/>
                </a:solidFill>
              </a:rPr>
              <a:t>Opportunity Fund for 5 years, federal capital gains taxes owed on the original investment are reduced by 10%. </a:t>
            </a:r>
            <a:r>
              <a:rPr lang="en-US" sz="1800" b="0" dirty="0">
                <a:solidFill>
                  <a:schemeClr val="dk1"/>
                </a:solidFill>
              </a:rPr>
              <a:t>If it stays in for </a:t>
            </a:r>
            <a:r>
              <a:rPr lang="en-US" sz="1800" b="1" dirty="0">
                <a:solidFill>
                  <a:schemeClr val="dk1"/>
                </a:solidFill>
              </a:rPr>
              <a:t>7 years, federal capital gains taxes are reduced by an additional 5%.</a:t>
            </a:r>
            <a:r>
              <a:rPr lang="en-US" sz="1800" b="0" dirty="0">
                <a:solidFill>
                  <a:schemeClr val="dk1"/>
                </a:solidFill>
              </a:rPr>
              <a:t> </a:t>
            </a:r>
          </a:p>
          <a:p>
            <a:pPr lvl="1">
              <a:lnSpc>
                <a:spcPct val="110000"/>
              </a:lnSpc>
              <a:spcBef>
                <a:spcPts val="0"/>
              </a:spcBef>
            </a:pPr>
            <a:r>
              <a:rPr lang="en-US" sz="1800" b="1" dirty="0">
                <a:solidFill>
                  <a:schemeClr val="dk1"/>
                </a:solidFill>
              </a:rPr>
              <a:t>If the investment stays in the Opportunity Fund for 10 years, any profits from the fund’s investments do not incur capital gains taxes. </a:t>
            </a:r>
            <a:r>
              <a:rPr lang="en-US" sz="1800" dirty="0">
                <a:solidFill>
                  <a:schemeClr val="dk1"/>
                </a:solidFill>
              </a:rPr>
              <a:t>If the original investment stays in the fund for less than 10 years, capital gains taxes are due on profits from the fund’s activity. </a:t>
            </a:r>
            <a:endParaRPr lang="en-US" sz="1800" b="0" dirty="0">
              <a:solidFill>
                <a:schemeClr val="dk1"/>
              </a:solidFill>
            </a:endParaRPr>
          </a:p>
          <a:p>
            <a:pPr>
              <a:lnSpc>
                <a:spcPct val="110000"/>
              </a:lnSpc>
              <a:spcBef>
                <a:spcPts val="0"/>
              </a:spcBef>
            </a:pPr>
            <a:endParaRPr lang="en-US" sz="1800" b="0" dirty="0">
              <a:solidFill>
                <a:schemeClr val="dk1"/>
              </a:solidFill>
            </a:endParaRPr>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3</a:t>
            </a:fld>
            <a:endParaRPr lang="en-US" altLang="en-US" dirty="0"/>
          </a:p>
        </p:txBody>
      </p:sp>
      <p:sp>
        <p:nvSpPr>
          <p:cNvPr id="4" name="Title 3"/>
          <p:cNvSpPr>
            <a:spLocks noGrp="1"/>
          </p:cNvSpPr>
          <p:nvPr>
            <p:ph type="title"/>
          </p:nvPr>
        </p:nvSpPr>
        <p:spPr/>
        <p:txBody>
          <a:bodyPr/>
          <a:lstStyle/>
          <a:p>
            <a:r>
              <a:rPr lang="en-US" dirty="0"/>
              <a:t>Benefits for Investors</a:t>
            </a:r>
          </a:p>
        </p:txBody>
      </p:sp>
    </p:spTree>
    <p:extLst>
      <p:ext uri="{BB962C8B-B14F-4D97-AF65-F5344CB8AC3E}">
        <p14:creationId xmlns:p14="http://schemas.microsoft.com/office/powerpoint/2010/main" val="3784977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5326"/>
            <a:ext cx="8382000" cy="5171875"/>
          </a:xfrm>
        </p:spPr>
        <p:txBody>
          <a:bodyPr/>
          <a:lstStyle/>
          <a:p>
            <a:pPr marL="0" indent="0">
              <a:spcBef>
                <a:spcPts val="600"/>
              </a:spcBef>
              <a:buNone/>
            </a:pPr>
            <a:r>
              <a:rPr lang="en-US" sz="1400" dirty="0"/>
              <a:t>The Commonwealth’s only formal role in the Opportunity Zone Program, as defined in the authorizing legislation, is to designate census tracts as Opportunity Zones. </a:t>
            </a:r>
          </a:p>
          <a:p>
            <a:pPr>
              <a:spcBef>
                <a:spcPts val="600"/>
              </a:spcBef>
            </a:pPr>
            <a:r>
              <a:rPr lang="en-US" sz="1400" b="0" dirty="0"/>
              <a:t>The Opportunity Zone legislation defines </a:t>
            </a:r>
            <a:r>
              <a:rPr lang="en-US" sz="1400" dirty="0"/>
              <a:t>“Low Income Community” census tracts as those tracts with a poverty rate above 20%, or a median family income (MFI) below 80% of the higher of the surrounding MSA MFI or State MFI</a:t>
            </a:r>
            <a:r>
              <a:rPr lang="en-US" sz="1400" b="0" dirty="0"/>
              <a:t>. </a:t>
            </a:r>
          </a:p>
          <a:p>
            <a:pPr>
              <a:spcBef>
                <a:spcPts val="600"/>
              </a:spcBef>
            </a:pPr>
            <a:r>
              <a:rPr lang="en-US" sz="1400" b="0" dirty="0"/>
              <a:t>Governors may designate a number of census tracts equal to 25% of the Low Income Community tracts in their state, as of the 2011-2015 census, as Opportunity Zones. This census data indicates that </a:t>
            </a:r>
            <a:r>
              <a:rPr lang="en-US" sz="1400" dirty="0"/>
              <a:t>Massachusetts has 547 Low Income Community tracts, and may therefore designate up to 137 census tracts as Opportunity Zones. </a:t>
            </a:r>
          </a:p>
          <a:p>
            <a:pPr lvl="1">
              <a:spcBef>
                <a:spcPts val="600"/>
              </a:spcBef>
            </a:pPr>
            <a:r>
              <a:rPr lang="en-US" sz="1400" b="0" dirty="0"/>
              <a:t>Additionally, implementation guidance allows states to designate tracts that qualify as Low Income Community tracts under the 2016 census, but eligible tracts in this category do not add to the 25% cap. Massachusetts has an additional 31 tracts eligible due to this guidance. </a:t>
            </a:r>
          </a:p>
          <a:p>
            <a:pPr>
              <a:spcBef>
                <a:spcPts val="600"/>
              </a:spcBef>
            </a:pPr>
            <a:r>
              <a:rPr lang="en-US" sz="1400" dirty="0"/>
              <a:t>At least 95% of designated tracts must be Low Income Community tracts</a:t>
            </a:r>
            <a:r>
              <a:rPr lang="en-US" sz="1400" b="0" dirty="0"/>
              <a:t>. The remaining may be tracts that are adjacent to Low Income Community Tracts, and which have an MFI under 125% of the qualifying, adjacent, Low Income Community tract. </a:t>
            </a:r>
          </a:p>
          <a:p>
            <a:pPr>
              <a:spcBef>
                <a:spcPts val="600"/>
              </a:spcBef>
            </a:pPr>
            <a:r>
              <a:rPr lang="en-US" sz="1400" dirty="0"/>
              <a:t>Formal designation will be done by the Governor through the U.S. Department of the Treasury</a:t>
            </a:r>
            <a:r>
              <a:rPr lang="en-US" sz="1400" b="0" dirty="0"/>
              <a:t>, and the Treasury has delivered an online tool to Governors for designation. Once approved by the Treasury, Opportunity Zones will remain in place for 10 years. </a:t>
            </a:r>
          </a:p>
          <a:p>
            <a:pPr>
              <a:spcBef>
                <a:spcPts val="600"/>
              </a:spcBef>
            </a:pPr>
            <a:r>
              <a:rPr lang="en-US" sz="1400" b="0" dirty="0"/>
              <a:t>Designations will be due to Treasury on </a:t>
            </a:r>
            <a:r>
              <a:rPr lang="en-US" sz="1400" dirty="0"/>
              <a:t>March 22 </a:t>
            </a:r>
            <a:r>
              <a:rPr lang="en-US" sz="1400" b="0" dirty="0"/>
              <a:t>(90 days after the signing of the bill), though it is possible to request a 30 day extension. Treasury will have 30 days to review the designations and finalize zones</a:t>
            </a:r>
            <a:r>
              <a:rPr lang="en-US" sz="1400" dirty="0"/>
              <a:t>. </a:t>
            </a:r>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4</a:t>
            </a:fld>
            <a:endParaRPr lang="en-US" altLang="en-US" dirty="0"/>
          </a:p>
        </p:txBody>
      </p:sp>
      <p:sp>
        <p:nvSpPr>
          <p:cNvPr id="4" name="Title 3"/>
          <p:cNvSpPr>
            <a:spLocks noGrp="1"/>
          </p:cNvSpPr>
          <p:nvPr>
            <p:ph type="title"/>
          </p:nvPr>
        </p:nvSpPr>
        <p:spPr/>
        <p:txBody>
          <a:bodyPr/>
          <a:lstStyle/>
          <a:p>
            <a:r>
              <a:rPr lang="en-US" dirty="0"/>
              <a:t>Zone Designation</a:t>
            </a:r>
          </a:p>
        </p:txBody>
      </p:sp>
    </p:spTree>
    <p:extLst>
      <p:ext uri="{BB962C8B-B14F-4D97-AF65-F5344CB8AC3E}">
        <p14:creationId xmlns:p14="http://schemas.microsoft.com/office/powerpoint/2010/main" val="1152868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2600"/>
            <a:ext cx="8382000" cy="5171875"/>
          </a:xfrm>
        </p:spPr>
        <p:txBody>
          <a:bodyPr/>
          <a:lstStyle/>
          <a:p>
            <a:r>
              <a:rPr lang="en-US" sz="1800" dirty="0"/>
              <a:t>In order for an investment to receive preferential federal tax treatment, it must be directed through an Opportunity Fund. </a:t>
            </a:r>
          </a:p>
          <a:p>
            <a:r>
              <a:rPr lang="en-US" sz="1800" b="0" dirty="0"/>
              <a:t>Opportunity Funds are investment corporations or partnerships designed to invest in Opportunity Zones (at least 90% of the fund’s assets must be in designated zones). </a:t>
            </a:r>
          </a:p>
          <a:p>
            <a:r>
              <a:rPr lang="en-US" sz="1800" dirty="0"/>
              <a:t>There are no statutory restrictions on who can set up an Opportunity Fund, or on their internal structure</a:t>
            </a:r>
            <a:r>
              <a:rPr lang="en-US" sz="1800" b="0" dirty="0"/>
              <a:t>. The creation and monitoring of Funds will be supervised by Treasury and the IRS. </a:t>
            </a:r>
          </a:p>
          <a:p>
            <a:r>
              <a:rPr lang="en-US" sz="1800" dirty="0"/>
              <a:t>Funds may invest in businesses, partnerships, or business property</a:t>
            </a:r>
            <a:r>
              <a:rPr lang="en-US" sz="1800" b="0" dirty="0"/>
              <a:t>, subject to IRS restrictions. </a:t>
            </a:r>
          </a:p>
          <a:p>
            <a:pPr lvl="1"/>
            <a:r>
              <a:rPr lang="en-US" sz="1800" dirty="0"/>
              <a:t>The Opportunity Zone statute includes language that makes it more difficult to acquire, hold, and flip property without making a substantial investment in it. </a:t>
            </a:r>
          </a:p>
          <a:p>
            <a:pPr lvl="1"/>
            <a:r>
              <a:rPr lang="en-US" sz="1800" dirty="0"/>
              <a:t>Opportunity Funds cannot make qualified investments into property that was owned by the fund, or by the controller of a fund, before 12/31/17. </a:t>
            </a:r>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5</a:t>
            </a:fld>
            <a:endParaRPr lang="en-US" altLang="en-US" dirty="0"/>
          </a:p>
        </p:txBody>
      </p:sp>
      <p:sp>
        <p:nvSpPr>
          <p:cNvPr id="4" name="Title 3"/>
          <p:cNvSpPr>
            <a:spLocks noGrp="1"/>
          </p:cNvSpPr>
          <p:nvPr>
            <p:ph type="title"/>
          </p:nvPr>
        </p:nvSpPr>
        <p:spPr/>
        <p:txBody>
          <a:bodyPr/>
          <a:lstStyle/>
          <a:p>
            <a:r>
              <a:rPr lang="en-US" dirty="0"/>
              <a:t>Opportunity Funds</a:t>
            </a:r>
          </a:p>
        </p:txBody>
      </p:sp>
    </p:spTree>
    <p:extLst>
      <p:ext uri="{BB962C8B-B14F-4D97-AF65-F5344CB8AC3E}">
        <p14:creationId xmlns:p14="http://schemas.microsoft.com/office/powerpoint/2010/main" val="3993703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5CC764F-34DD-40DB-B424-6CB46B067597}" type="slidenum">
              <a:rPr lang="en-US" altLang="en-US" smtClean="0"/>
              <a:pPr/>
              <a:t>6</a:t>
            </a:fld>
            <a:endParaRPr lang="en-US" altLang="en-US" dirty="0"/>
          </a:p>
        </p:txBody>
      </p:sp>
      <p:grpSp>
        <p:nvGrpSpPr>
          <p:cNvPr id="1052" name="Group 58"/>
          <p:cNvGrpSpPr>
            <a:grpSpLocks/>
          </p:cNvGrpSpPr>
          <p:nvPr/>
        </p:nvGrpSpPr>
        <p:grpSpPr bwMode="auto">
          <a:xfrm>
            <a:off x="90616" y="1249363"/>
            <a:ext cx="8797997" cy="5608637"/>
            <a:chOff x="1183" y="1247"/>
            <a:chExt cx="21907" cy="13149"/>
          </a:xfrm>
        </p:grpSpPr>
        <p:pic>
          <p:nvPicPr>
            <p:cNvPr id="1083" name="Picture 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 y="1247"/>
              <a:ext cx="21486" cy="12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4" name="Picture 6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97" y="13635"/>
              <a:ext cx="24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3" name="Freeform 61"/>
            <p:cNvSpPr>
              <a:spLocks/>
            </p:cNvSpPr>
            <p:nvPr/>
          </p:nvSpPr>
          <p:spPr bwMode="auto">
            <a:xfrm>
              <a:off x="21893" y="13634"/>
              <a:ext cx="20" cy="21"/>
            </a:xfrm>
            <a:custGeom>
              <a:avLst/>
              <a:gdLst>
                <a:gd name="T0" fmla="*/ 0 w 20"/>
                <a:gd name="T1" fmla="*/ 20 h 21"/>
                <a:gd name="T2" fmla="*/ 0 w 20"/>
                <a:gd name="T3" fmla="*/ 20 h 21"/>
                <a:gd name="T4" fmla="*/ 0 w 20"/>
                <a:gd name="T5" fmla="*/ 0 h 21"/>
                <a:gd name="T6" fmla="*/ 0 w 20"/>
                <a:gd name="T7" fmla="*/ 0 h 21"/>
                <a:gd name="T8" fmla="*/ 0 w 20"/>
                <a:gd name="T9" fmla="*/ 20 h 21"/>
              </a:gdLst>
              <a:ahLst/>
              <a:cxnLst>
                <a:cxn ang="0">
                  <a:pos x="T0" y="T1"/>
                </a:cxn>
                <a:cxn ang="0">
                  <a:pos x="T2" y="T3"/>
                </a:cxn>
                <a:cxn ang="0">
                  <a:pos x="T4" y="T5"/>
                </a:cxn>
                <a:cxn ang="0">
                  <a:pos x="T6" y="T7"/>
                </a:cxn>
                <a:cxn ang="0">
                  <a:pos x="T8" y="T9"/>
                </a:cxn>
              </a:cxnLst>
              <a:rect l="0" t="0" r="r" b="b"/>
              <a:pathLst>
                <a:path w="20" h="21">
                  <a:moveTo>
                    <a:pt x="0" y="20"/>
                  </a:moveTo>
                  <a:lnTo>
                    <a:pt x="0" y="20"/>
                  </a:lnTo>
                  <a:lnTo>
                    <a:pt x="0" y="0"/>
                  </a:lnTo>
                  <a:lnTo>
                    <a:pt x="0" y="0"/>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 name="Freeform 62"/>
            <p:cNvSpPr>
              <a:spLocks/>
            </p:cNvSpPr>
            <p:nvPr/>
          </p:nvSpPr>
          <p:spPr bwMode="auto">
            <a:xfrm>
              <a:off x="21916" y="13641"/>
              <a:ext cx="20" cy="20"/>
            </a:xfrm>
            <a:custGeom>
              <a:avLst/>
              <a:gdLst>
                <a:gd name="T0" fmla="*/ 0 w 20"/>
                <a:gd name="T1" fmla="*/ 2 h 20"/>
                <a:gd name="T2" fmla="*/ 2 w 20"/>
                <a:gd name="T3" fmla="*/ 2 h 20"/>
                <a:gd name="T4" fmla="*/ 0 w 20"/>
                <a:gd name="T5" fmla="*/ 2 h 20"/>
                <a:gd name="T6" fmla="*/ 0 w 20"/>
                <a:gd name="T7" fmla="*/ 0 h 20"/>
                <a:gd name="T8" fmla="*/ 0 w 20"/>
                <a:gd name="T9" fmla="*/ 2 h 20"/>
              </a:gdLst>
              <a:ahLst/>
              <a:cxnLst>
                <a:cxn ang="0">
                  <a:pos x="T0" y="T1"/>
                </a:cxn>
                <a:cxn ang="0">
                  <a:pos x="T2" y="T3"/>
                </a:cxn>
                <a:cxn ang="0">
                  <a:pos x="T4" y="T5"/>
                </a:cxn>
                <a:cxn ang="0">
                  <a:pos x="T6" y="T7"/>
                </a:cxn>
                <a:cxn ang="0">
                  <a:pos x="T8" y="T9"/>
                </a:cxn>
              </a:cxnLst>
              <a:rect l="0" t="0" r="r" b="b"/>
              <a:pathLst>
                <a:path w="20" h="20">
                  <a:moveTo>
                    <a:pt x="0" y="2"/>
                  </a:moveTo>
                  <a:lnTo>
                    <a:pt x="2" y="2"/>
                  </a:lnTo>
                  <a:lnTo>
                    <a:pt x="0" y="2"/>
                  </a:lnTo>
                  <a:lnTo>
                    <a:pt x="0" y="0"/>
                  </a:lnTo>
                  <a:lnTo>
                    <a:pt x="0" y="2"/>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5" name="Freeform 63"/>
            <p:cNvSpPr>
              <a:spLocks/>
            </p:cNvSpPr>
            <p:nvPr/>
          </p:nvSpPr>
          <p:spPr bwMode="auto">
            <a:xfrm>
              <a:off x="21916" y="13641"/>
              <a:ext cx="20" cy="20"/>
            </a:xfrm>
            <a:custGeom>
              <a:avLst/>
              <a:gdLst>
                <a:gd name="T0" fmla="*/ -10 w 20"/>
                <a:gd name="T1" fmla="*/ 1 h 20"/>
                <a:gd name="T2" fmla="*/ 10 w 20"/>
                <a:gd name="T3" fmla="*/ 1 h 20"/>
              </a:gdLst>
              <a:ahLst/>
              <a:cxnLst>
                <a:cxn ang="0">
                  <a:pos x="T0" y="T1"/>
                </a:cxn>
                <a:cxn ang="0">
                  <a:pos x="T2" y="T3"/>
                </a:cxn>
              </a:cxnLst>
              <a:rect l="0" t="0" r="r" b="b"/>
              <a:pathLst>
                <a:path w="20" h="20">
                  <a:moveTo>
                    <a:pt x="-10" y="1"/>
                  </a:moveTo>
                  <a:lnTo>
                    <a:pt x="10" y="1"/>
                  </a:lnTo>
                </a:path>
              </a:pathLst>
            </a:custGeom>
            <a:noFill/>
            <a:ln w="182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6" name="Freeform 64"/>
            <p:cNvSpPr>
              <a:spLocks/>
            </p:cNvSpPr>
            <p:nvPr/>
          </p:nvSpPr>
          <p:spPr bwMode="auto">
            <a:xfrm>
              <a:off x="21861" y="13631"/>
              <a:ext cx="20" cy="21"/>
            </a:xfrm>
            <a:custGeom>
              <a:avLst/>
              <a:gdLst>
                <a:gd name="T0" fmla="*/ 0 w 20"/>
                <a:gd name="T1" fmla="*/ 20 h 21"/>
                <a:gd name="T2" fmla="*/ 0 w 20"/>
                <a:gd name="T3" fmla="*/ 20 h 21"/>
                <a:gd name="T4" fmla="*/ 0 w 20"/>
                <a:gd name="T5" fmla="*/ 0 h 21"/>
                <a:gd name="T6" fmla="*/ 0 w 20"/>
                <a:gd name="T7" fmla="*/ 0 h 21"/>
                <a:gd name="T8" fmla="*/ 0 w 20"/>
                <a:gd name="T9" fmla="*/ 20 h 21"/>
              </a:gdLst>
              <a:ahLst/>
              <a:cxnLst>
                <a:cxn ang="0">
                  <a:pos x="T0" y="T1"/>
                </a:cxn>
                <a:cxn ang="0">
                  <a:pos x="T2" y="T3"/>
                </a:cxn>
                <a:cxn ang="0">
                  <a:pos x="T4" y="T5"/>
                </a:cxn>
                <a:cxn ang="0">
                  <a:pos x="T6" y="T7"/>
                </a:cxn>
                <a:cxn ang="0">
                  <a:pos x="T8" y="T9"/>
                </a:cxn>
              </a:cxnLst>
              <a:rect l="0" t="0" r="r" b="b"/>
              <a:pathLst>
                <a:path w="20" h="21">
                  <a:moveTo>
                    <a:pt x="0" y="20"/>
                  </a:moveTo>
                  <a:lnTo>
                    <a:pt x="0" y="20"/>
                  </a:lnTo>
                  <a:lnTo>
                    <a:pt x="0" y="0"/>
                  </a:lnTo>
                  <a:lnTo>
                    <a:pt x="0" y="0"/>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 name="Freeform 65"/>
            <p:cNvSpPr>
              <a:spLocks/>
            </p:cNvSpPr>
            <p:nvPr/>
          </p:nvSpPr>
          <p:spPr bwMode="auto">
            <a:xfrm>
              <a:off x="21918" y="13638"/>
              <a:ext cx="20" cy="20"/>
            </a:xfrm>
            <a:custGeom>
              <a:avLst/>
              <a:gdLst>
                <a:gd name="T0" fmla="*/ 0 w 20"/>
                <a:gd name="T1" fmla="*/ 2 h 20"/>
                <a:gd name="T2" fmla="*/ 0 w 20"/>
                <a:gd name="T3" fmla="*/ 0 h 20"/>
                <a:gd name="T4" fmla="*/ 0 w 20"/>
                <a:gd name="T5" fmla="*/ 2 h 20"/>
                <a:gd name="T6" fmla="*/ 2 w 20"/>
                <a:gd name="T7" fmla="*/ 2 h 20"/>
                <a:gd name="T8" fmla="*/ 0 w 20"/>
                <a:gd name="T9" fmla="*/ 2 h 20"/>
                <a:gd name="T10" fmla="*/ 0 w 20"/>
                <a:gd name="T11" fmla="*/ 2 h 20"/>
              </a:gdLst>
              <a:ahLst/>
              <a:cxnLst>
                <a:cxn ang="0">
                  <a:pos x="T0" y="T1"/>
                </a:cxn>
                <a:cxn ang="0">
                  <a:pos x="T2" y="T3"/>
                </a:cxn>
                <a:cxn ang="0">
                  <a:pos x="T4" y="T5"/>
                </a:cxn>
                <a:cxn ang="0">
                  <a:pos x="T6" y="T7"/>
                </a:cxn>
                <a:cxn ang="0">
                  <a:pos x="T8" y="T9"/>
                </a:cxn>
                <a:cxn ang="0">
                  <a:pos x="T10" y="T11"/>
                </a:cxn>
              </a:cxnLst>
              <a:rect l="0" t="0" r="r" b="b"/>
              <a:pathLst>
                <a:path w="20" h="20">
                  <a:moveTo>
                    <a:pt x="0" y="2"/>
                  </a:moveTo>
                  <a:lnTo>
                    <a:pt x="0" y="0"/>
                  </a:lnTo>
                  <a:lnTo>
                    <a:pt x="0" y="2"/>
                  </a:lnTo>
                  <a:lnTo>
                    <a:pt x="2" y="2"/>
                  </a:lnTo>
                  <a:lnTo>
                    <a:pt x="0" y="2"/>
                  </a:lnTo>
                  <a:lnTo>
                    <a:pt x="0" y="2"/>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8" name="Freeform 66"/>
            <p:cNvSpPr>
              <a:spLocks/>
            </p:cNvSpPr>
            <p:nvPr/>
          </p:nvSpPr>
          <p:spPr bwMode="auto">
            <a:xfrm>
              <a:off x="21890" y="13638"/>
              <a:ext cx="20" cy="20"/>
            </a:xfrm>
            <a:custGeom>
              <a:avLst/>
              <a:gdLst>
                <a:gd name="T0" fmla="*/ -10 w 20"/>
                <a:gd name="T1" fmla="*/ 1 h 20"/>
                <a:gd name="T2" fmla="*/ 10 w 20"/>
                <a:gd name="T3" fmla="*/ 1 h 20"/>
              </a:gdLst>
              <a:ahLst/>
              <a:cxnLst>
                <a:cxn ang="0">
                  <a:pos x="T0" y="T1"/>
                </a:cxn>
                <a:cxn ang="0">
                  <a:pos x="T2" y="T3"/>
                </a:cxn>
              </a:cxnLst>
              <a:rect l="0" t="0" r="r" b="b"/>
              <a:pathLst>
                <a:path w="20" h="20">
                  <a:moveTo>
                    <a:pt x="-10" y="1"/>
                  </a:moveTo>
                  <a:lnTo>
                    <a:pt x="10" y="1"/>
                  </a:lnTo>
                </a:path>
              </a:pathLst>
            </a:custGeom>
            <a:noFill/>
            <a:ln w="182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9" name="Freeform 67"/>
            <p:cNvSpPr>
              <a:spLocks/>
            </p:cNvSpPr>
            <p:nvPr/>
          </p:nvSpPr>
          <p:spPr bwMode="auto">
            <a:xfrm>
              <a:off x="21887" y="13636"/>
              <a:ext cx="20" cy="20"/>
            </a:xfrm>
            <a:custGeom>
              <a:avLst/>
              <a:gdLst>
                <a:gd name="T0" fmla="*/ 2 w 20"/>
                <a:gd name="T1" fmla="*/ 0 h 20"/>
                <a:gd name="T2" fmla="*/ 0 w 20"/>
                <a:gd name="T3" fmla="*/ 0 h 20"/>
                <a:gd name="T4" fmla="*/ 2 w 20"/>
                <a:gd name="T5" fmla="*/ 0 h 20"/>
                <a:gd name="T6" fmla="*/ 2 w 20"/>
                <a:gd name="T7" fmla="*/ 0 h 20"/>
              </a:gdLst>
              <a:ahLst/>
              <a:cxnLst>
                <a:cxn ang="0">
                  <a:pos x="T0" y="T1"/>
                </a:cxn>
                <a:cxn ang="0">
                  <a:pos x="T2" y="T3"/>
                </a:cxn>
                <a:cxn ang="0">
                  <a:pos x="T4" y="T5"/>
                </a:cxn>
                <a:cxn ang="0">
                  <a:pos x="T6" y="T7"/>
                </a:cxn>
              </a:cxnLst>
              <a:rect l="0" t="0" r="r" b="b"/>
              <a:pathLst>
                <a:path w="20" h="20">
                  <a:moveTo>
                    <a:pt x="2" y="0"/>
                  </a:moveTo>
                  <a:lnTo>
                    <a:pt x="0" y="0"/>
                  </a:lnTo>
                  <a:lnTo>
                    <a:pt x="2" y="0"/>
                  </a:lnTo>
                  <a:lnTo>
                    <a:pt x="2" y="0"/>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0" name="Freeform 68"/>
            <p:cNvSpPr>
              <a:spLocks/>
            </p:cNvSpPr>
            <p:nvPr/>
          </p:nvSpPr>
          <p:spPr bwMode="auto">
            <a:xfrm>
              <a:off x="21907" y="13630"/>
              <a:ext cx="20" cy="20"/>
            </a:xfrm>
            <a:custGeom>
              <a:avLst/>
              <a:gdLst>
                <a:gd name="T0" fmla="*/ 2 w 20"/>
                <a:gd name="T1" fmla="*/ 0 h 20"/>
                <a:gd name="T2" fmla="*/ 2 w 20"/>
                <a:gd name="T3" fmla="*/ 2 h 20"/>
                <a:gd name="T4" fmla="*/ 0 w 20"/>
                <a:gd name="T5" fmla="*/ 2 h 20"/>
                <a:gd name="T6" fmla="*/ 0 w 20"/>
                <a:gd name="T7" fmla="*/ 0 h 20"/>
                <a:gd name="T8" fmla="*/ 2 w 20"/>
                <a:gd name="T9" fmla="*/ 0 h 20"/>
                <a:gd name="T10" fmla="*/ 2 w 20"/>
                <a:gd name="T11" fmla="*/ 0 h 20"/>
              </a:gdLst>
              <a:ahLst/>
              <a:cxnLst>
                <a:cxn ang="0">
                  <a:pos x="T0" y="T1"/>
                </a:cxn>
                <a:cxn ang="0">
                  <a:pos x="T2" y="T3"/>
                </a:cxn>
                <a:cxn ang="0">
                  <a:pos x="T4" y="T5"/>
                </a:cxn>
                <a:cxn ang="0">
                  <a:pos x="T6" y="T7"/>
                </a:cxn>
                <a:cxn ang="0">
                  <a:pos x="T8" y="T9"/>
                </a:cxn>
                <a:cxn ang="0">
                  <a:pos x="T10" y="T11"/>
                </a:cxn>
              </a:cxnLst>
              <a:rect l="0" t="0" r="r" b="b"/>
              <a:pathLst>
                <a:path w="20" h="20">
                  <a:moveTo>
                    <a:pt x="2" y="0"/>
                  </a:moveTo>
                  <a:lnTo>
                    <a:pt x="2" y="2"/>
                  </a:lnTo>
                  <a:lnTo>
                    <a:pt x="0" y="2"/>
                  </a:lnTo>
                  <a:lnTo>
                    <a:pt x="0" y="0"/>
                  </a:lnTo>
                  <a:lnTo>
                    <a:pt x="2" y="0"/>
                  </a:lnTo>
                  <a:lnTo>
                    <a:pt x="2" y="0"/>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1" name="Freeform 69"/>
            <p:cNvSpPr>
              <a:spLocks/>
            </p:cNvSpPr>
            <p:nvPr/>
          </p:nvSpPr>
          <p:spPr bwMode="auto">
            <a:xfrm>
              <a:off x="21893" y="13630"/>
              <a:ext cx="20" cy="20"/>
            </a:xfrm>
            <a:custGeom>
              <a:avLst/>
              <a:gdLst>
                <a:gd name="T0" fmla="*/ -10 w 20"/>
                <a:gd name="T1" fmla="*/ 1 h 20"/>
                <a:gd name="T2" fmla="*/ 10 w 20"/>
                <a:gd name="T3" fmla="*/ 1 h 20"/>
              </a:gdLst>
              <a:ahLst/>
              <a:cxnLst>
                <a:cxn ang="0">
                  <a:pos x="T0" y="T1"/>
                </a:cxn>
                <a:cxn ang="0">
                  <a:pos x="T2" y="T3"/>
                </a:cxn>
              </a:cxnLst>
              <a:rect l="0" t="0" r="r" b="b"/>
              <a:pathLst>
                <a:path w="20" h="20">
                  <a:moveTo>
                    <a:pt x="-10" y="1"/>
                  </a:moveTo>
                  <a:lnTo>
                    <a:pt x="10" y="1"/>
                  </a:lnTo>
                </a:path>
              </a:pathLst>
            </a:custGeom>
            <a:noFill/>
            <a:ln w="182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2" name="Freeform 70"/>
            <p:cNvSpPr>
              <a:spLocks/>
            </p:cNvSpPr>
            <p:nvPr/>
          </p:nvSpPr>
          <p:spPr bwMode="auto">
            <a:xfrm>
              <a:off x="21849" y="13624"/>
              <a:ext cx="84" cy="64"/>
            </a:xfrm>
            <a:custGeom>
              <a:avLst/>
              <a:gdLst>
                <a:gd name="T0" fmla="*/ 14 w 84"/>
                <a:gd name="T1" fmla="*/ 0 h 64"/>
                <a:gd name="T2" fmla="*/ 2 w 84"/>
                <a:gd name="T3" fmla="*/ 11 h 64"/>
                <a:gd name="T4" fmla="*/ 0 w 84"/>
                <a:gd name="T5" fmla="*/ 14 h 64"/>
                <a:gd name="T6" fmla="*/ 5 w 84"/>
                <a:gd name="T7" fmla="*/ 8 h 64"/>
                <a:gd name="T8" fmla="*/ 14 w 84"/>
                <a:gd name="T9" fmla="*/ 8 h 64"/>
                <a:gd name="T10" fmla="*/ 17 w 84"/>
                <a:gd name="T11" fmla="*/ 2 h 64"/>
                <a:gd name="T12" fmla="*/ 25 w 84"/>
                <a:gd name="T13" fmla="*/ 8 h 64"/>
                <a:gd name="T14" fmla="*/ 28 w 84"/>
                <a:gd name="T15" fmla="*/ 8 h 64"/>
                <a:gd name="T16" fmla="*/ 28 w 84"/>
                <a:gd name="T17" fmla="*/ 11 h 64"/>
                <a:gd name="T18" fmla="*/ 31 w 84"/>
                <a:gd name="T19" fmla="*/ 11 h 64"/>
                <a:gd name="T20" fmla="*/ 31 w 84"/>
                <a:gd name="T21" fmla="*/ 14 h 64"/>
                <a:gd name="T22" fmla="*/ 40 w 84"/>
                <a:gd name="T23" fmla="*/ 20 h 64"/>
                <a:gd name="T24" fmla="*/ 31 w 84"/>
                <a:gd name="T25" fmla="*/ 14 h 64"/>
                <a:gd name="T26" fmla="*/ 28 w 84"/>
                <a:gd name="T27" fmla="*/ 20 h 64"/>
                <a:gd name="T28" fmla="*/ 20 w 84"/>
                <a:gd name="T29" fmla="*/ 17 h 64"/>
                <a:gd name="T30" fmla="*/ 8 w 84"/>
                <a:gd name="T31" fmla="*/ 14 h 64"/>
                <a:gd name="T32" fmla="*/ 17 w 84"/>
                <a:gd name="T33" fmla="*/ 20 h 64"/>
                <a:gd name="T34" fmla="*/ 2 w 84"/>
                <a:gd name="T35" fmla="*/ 17 h 64"/>
                <a:gd name="T36" fmla="*/ 5 w 84"/>
                <a:gd name="T37" fmla="*/ 20 h 64"/>
                <a:gd name="T38" fmla="*/ 14 w 84"/>
                <a:gd name="T39" fmla="*/ 25 h 64"/>
                <a:gd name="T40" fmla="*/ 25 w 84"/>
                <a:gd name="T41" fmla="*/ 34 h 64"/>
                <a:gd name="T42" fmla="*/ 37 w 84"/>
                <a:gd name="T43" fmla="*/ 37 h 64"/>
                <a:gd name="T44" fmla="*/ 43 w 84"/>
                <a:gd name="T45" fmla="*/ 37 h 64"/>
                <a:gd name="T46" fmla="*/ 40 w 84"/>
                <a:gd name="T47" fmla="*/ 28 h 64"/>
                <a:gd name="T48" fmla="*/ 43 w 84"/>
                <a:gd name="T49" fmla="*/ 23 h 64"/>
                <a:gd name="T50" fmla="*/ 46 w 84"/>
                <a:gd name="T51" fmla="*/ 20 h 64"/>
                <a:gd name="T52" fmla="*/ 46 w 84"/>
                <a:gd name="T53" fmla="*/ 11 h 64"/>
                <a:gd name="T54" fmla="*/ 48 w 84"/>
                <a:gd name="T55" fmla="*/ 11 h 64"/>
                <a:gd name="T56" fmla="*/ 54 w 84"/>
                <a:gd name="T57" fmla="*/ 11 h 64"/>
                <a:gd name="T58" fmla="*/ 60 w 84"/>
                <a:gd name="T59" fmla="*/ 17 h 64"/>
                <a:gd name="T60" fmla="*/ 54 w 84"/>
                <a:gd name="T61" fmla="*/ 20 h 64"/>
                <a:gd name="T62" fmla="*/ 54 w 84"/>
                <a:gd name="T63" fmla="*/ 25 h 64"/>
                <a:gd name="T64" fmla="*/ 51 w 84"/>
                <a:gd name="T65" fmla="*/ 25 h 64"/>
                <a:gd name="T66" fmla="*/ 48 w 84"/>
                <a:gd name="T67" fmla="*/ 25 h 64"/>
                <a:gd name="T68" fmla="*/ 51 w 84"/>
                <a:gd name="T69" fmla="*/ 31 h 64"/>
                <a:gd name="T70" fmla="*/ 51 w 84"/>
                <a:gd name="T71" fmla="*/ 40 h 64"/>
                <a:gd name="T72" fmla="*/ 48 w 84"/>
                <a:gd name="T73" fmla="*/ 37 h 64"/>
                <a:gd name="T74" fmla="*/ 40 w 84"/>
                <a:gd name="T75" fmla="*/ 37 h 64"/>
                <a:gd name="T76" fmla="*/ 37 w 84"/>
                <a:gd name="T77" fmla="*/ 43 h 64"/>
                <a:gd name="T78" fmla="*/ 46 w 84"/>
                <a:gd name="T79" fmla="*/ 51 h 64"/>
                <a:gd name="T80" fmla="*/ 54 w 84"/>
                <a:gd name="T81" fmla="*/ 63 h 64"/>
                <a:gd name="T82" fmla="*/ 60 w 84"/>
                <a:gd name="T83" fmla="*/ 57 h 64"/>
                <a:gd name="T84" fmla="*/ 74 w 84"/>
                <a:gd name="T85" fmla="*/ 51 h 64"/>
                <a:gd name="T86" fmla="*/ 77 w 84"/>
                <a:gd name="T87" fmla="*/ 51 h 64"/>
                <a:gd name="T88" fmla="*/ 66 w 84"/>
                <a:gd name="T89" fmla="*/ 51 h 64"/>
                <a:gd name="T90" fmla="*/ 54 w 84"/>
                <a:gd name="T91" fmla="*/ 54 h 64"/>
                <a:gd name="T92" fmla="*/ 51 w 84"/>
                <a:gd name="T93" fmla="*/ 51 h 64"/>
                <a:gd name="T94" fmla="*/ 48 w 84"/>
                <a:gd name="T95" fmla="*/ 51 h 64"/>
                <a:gd name="T96" fmla="*/ 46 w 84"/>
                <a:gd name="T97" fmla="*/ 46 h 64"/>
                <a:gd name="T98" fmla="*/ 51 w 84"/>
                <a:gd name="T99" fmla="*/ 43 h 64"/>
                <a:gd name="T100" fmla="*/ 63 w 84"/>
                <a:gd name="T101" fmla="*/ 46 h 64"/>
                <a:gd name="T102" fmla="*/ 69 w 84"/>
                <a:gd name="T103" fmla="*/ 40 h 64"/>
                <a:gd name="T104" fmla="*/ 69 w 84"/>
                <a:gd name="T105" fmla="*/ 31 h 64"/>
                <a:gd name="T106" fmla="*/ 63 w 84"/>
                <a:gd name="T107" fmla="*/ 28 h 64"/>
                <a:gd name="T108" fmla="*/ 60 w 84"/>
                <a:gd name="T109" fmla="*/ 17 h 64"/>
                <a:gd name="T110" fmla="*/ 69 w 84"/>
                <a:gd name="T111" fmla="*/ 17 h 64"/>
                <a:gd name="T112" fmla="*/ 77 w 84"/>
                <a:gd name="T113" fmla="*/ 17 h 64"/>
                <a:gd name="T114" fmla="*/ 69 w 84"/>
                <a:gd name="T115" fmla="*/ 14 h 64"/>
                <a:gd name="T116" fmla="*/ 63 w 84"/>
                <a:gd name="T117" fmla="*/ 5 h 64"/>
                <a:gd name="T118" fmla="*/ 51 w 84"/>
                <a:gd name="T119" fmla="*/ 8 h 64"/>
                <a:gd name="T120" fmla="*/ 40 w 84"/>
                <a:gd name="T121" fmla="*/ 5 h 64"/>
                <a:gd name="T122" fmla="*/ 28 w 84"/>
                <a:gd name="T123" fmla="*/ 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4" h="64">
                  <a:moveTo>
                    <a:pt x="25" y="0"/>
                  </a:moveTo>
                  <a:lnTo>
                    <a:pt x="23" y="0"/>
                  </a:lnTo>
                  <a:lnTo>
                    <a:pt x="20" y="0"/>
                  </a:lnTo>
                  <a:lnTo>
                    <a:pt x="20" y="2"/>
                  </a:lnTo>
                  <a:lnTo>
                    <a:pt x="17" y="2"/>
                  </a:lnTo>
                  <a:lnTo>
                    <a:pt x="14" y="2"/>
                  </a:lnTo>
                  <a:lnTo>
                    <a:pt x="14" y="0"/>
                  </a:lnTo>
                  <a:lnTo>
                    <a:pt x="14" y="2"/>
                  </a:lnTo>
                  <a:lnTo>
                    <a:pt x="11" y="2"/>
                  </a:lnTo>
                  <a:lnTo>
                    <a:pt x="11" y="5"/>
                  </a:lnTo>
                  <a:lnTo>
                    <a:pt x="8" y="5"/>
                  </a:lnTo>
                  <a:lnTo>
                    <a:pt x="5" y="5"/>
                  </a:lnTo>
                  <a:lnTo>
                    <a:pt x="2" y="8"/>
                  </a:lnTo>
                  <a:lnTo>
                    <a:pt x="2" y="11"/>
                  </a:lnTo>
                  <a:lnTo>
                    <a:pt x="5" y="11"/>
                  </a:lnTo>
                  <a:lnTo>
                    <a:pt x="8" y="11"/>
                  </a:lnTo>
                  <a:lnTo>
                    <a:pt x="5" y="14"/>
                  </a:lnTo>
                  <a:lnTo>
                    <a:pt x="5" y="11"/>
                  </a:lnTo>
                  <a:lnTo>
                    <a:pt x="2" y="11"/>
                  </a:lnTo>
                  <a:lnTo>
                    <a:pt x="2" y="14"/>
                  </a:lnTo>
                  <a:lnTo>
                    <a:pt x="0" y="14"/>
                  </a:lnTo>
                  <a:lnTo>
                    <a:pt x="2" y="14"/>
                  </a:lnTo>
                  <a:lnTo>
                    <a:pt x="5" y="14"/>
                  </a:lnTo>
                  <a:lnTo>
                    <a:pt x="8" y="14"/>
                  </a:lnTo>
                  <a:lnTo>
                    <a:pt x="11" y="14"/>
                  </a:lnTo>
                  <a:lnTo>
                    <a:pt x="11" y="11"/>
                  </a:lnTo>
                  <a:lnTo>
                    <a:pt x="8" y="11"/>
                  </a:lnTo>
                  <a:lnTo>
                    <a:pt x="5" y="8"/>
                  </a:lnTo>
                  <a:lnTo>
                    <a:pt x="8" y="11"/>
                  </a:lnTo>
                  <a:lnTo>
                    <a:pt x="11" y="11"/>
                  </a:lnTo>
                  <a:lnTo>
                    <a:pt x="14" y="14"/>
                  </a:lnTo>
                  <a:lnTo>
                    <a:pt x="14" y="11"/>
                  </a:lnTo>
                  <a:lnTo>
                    <a:pt x="14" y="8"/>
                  </a:lnTo>
                  <a:lnTo>
                    <a:pt x="17" y="8"/>
                  </a:lnTo>
                  <a:lnTo>
                    <a:pt x="14" y="8"/>
                  </a:lnTo>
                  <a:lnTo>
                    <a:pt x="11" y="8"/>
                  </a:lnTo>
                  <a:lnTo>
                    <a:pt x="14" y="8"/>
                  </a:lnTo>
                  <a:lnTo>
                    <a:pt x="14" y="5"/>
                  </a:lnTo>
                  <a:lnTo>
                    <a:pt x="17" y="5"/>
                  </a:lnTo>
                  <a:lnTo>
                    <a:pt x="17" y="2"/>
                  </a:lnTo>
                  <a:lnTo>
                    <a:pt x="17" y="5"/>
                  </a:lnTo>
                  <a:lnTo>
                    <a:pt x="17" y="2"/>
                  </a:lnTo>
                  <a:lnTo>
                    <a:pt x="17" y="5"/>
                  </a:lnTo>
                  <a:lnTo>
                    <a:pt x="20" y="5"/>
                  </a:lnTo>
                  <a:lnTo>
                    <a:pt x="23" y="5"/>
                  </a:lnTo>
                  <a:lnTo>
                    <a:pt x="23" y="8"/>
                  </a:lnTo>
                  <a:lnTo>
                    <a:pt x="23" y="5"/>
                  </a:lnTo>
                  <a:lnTo>
                    <a:pt x="23" y="8"/>
                  </a:lnTo>
                  <a:lnTo>
                    <a:pt x="25" y="8"/>
                  </a:lnTo>
                  <a:lnTo>
                    <a:pt x="25" y="5"/>
                  </a:lnTo>
                  <a:lnTo>
                    <a:pt x="25" y="2"/>
                  </a:lnTo>
                  <a:lnTo>
                    <a:pt x="25" y="5"/>
                  </a:lnTo>
                  <a:lnTo>
                    <a:pt x="28" y="5"/>
                  </a:lnTo>
                  <a:lnTo>
                    <a:pt x="25" y="5"/>
                  </a:lnTo>
                  <a:lnTo>
                    <a:pt x="25" y="8"/>
                  </a:lnTo>
                  <a:lnTo>
                    <a:pt x="28" y="8"/>
                  </a:lnTo>
                  <a:lnTo>
                    <a:pt x="31" y="5"/>
                  </a:lnTo>
                  <a:lnTo>
                    <a:pt x="28" y="8"/>
                  </a:lnTo>
                  <a:lnTo>
                    <a:pt x="25" y="8"/>
                  </a:lnTo>
                  <a:lnTo>
                    <a:pt x="25" y="11"/>
                  </a:lnTo>
                  <a:lnTo>
                    <a:pt x="28" y="11"/>
                  </a:lnTo>
                  <a:lnTo>
                    <a:pt x="28" y="8"/>
                  </a:lnTo>
                  <a:lnTo>
                    <a:pt x="28" y="11"/>
                  </a:lnTo>
                  <a:lnTo>
                    <a:pt x="28" y="14"/>
                  </a:lnTo>
                  <a:lnTo>
                    <a:pt x="25" y="14"/>
                  </a:lnTo>
                  <a:lnTo>
                    <a:pt x="28" y="14"/>
                  </a:lnTo>
                  <a:lnTo>
                    <a:pt x="31" y="14"/>
                  </a:lnTo>
                  <a:lnTo>
                    <a:pt x="31" y="11"/>
                  </a:lnTo>
                  <a:lnTo>
                    <a:pt x="34" y="8"/>
                  </a:lnTo>
                  <a:lnTo>
                    <a:pt x="31" y="11"/>
                  </a:lnTo>
                  <a:lnTo>
                    <a:pt x="34" y="11"/>
                  </a:lnTo>
                  <a:lnTo>
                    <a:pt x="37" y="11"/>
                  </a:lnTo>
                  <a:lnTo>
                    <a:pt x="34" y="11"/>
                  </a:lnTo>
                  <a:lnTo>
                    <a:pt x="34" y="14"/>
                  </a:lnTo>
                  <a:lnTo>
                    <a:pt x="37" y="14"/>
                  </a:lnTo>
                  <a:lnTo>
                    <a:pt x="34" y="14"/>
                  </a:lnTo>
                  <a:lnTo>
                    <a:pt x="31" y="14"/>
                  </a:lnTo>
                  <a:lnTo>
                    <a:pt x="34" y="14"/>
                  </a:lnTo>
                  <a:lnTo>
                    <a:pt x="34" y="17"/>
                  </a:lnTo>
                  <a:lnTo>
                    <a:pt x="37" y="17"/>
                  </a:lnTo>
                  <a:lnTo>
                    <a:pt x="37" y="20"/>
                  </a:lnTo>
                  <a:lnTo>
                    <a:pt x="37" y="17"/>
                  </a:lnTo>
                  <a:lnTo>
                    <a:pt x="40" y="17"/>
                  </a:lnTo>
                  <a:lnTo>
                    <a:pt x="40" y="20"/>
                  </a:lnTo>
                  <a:lnTo>
                    <a:pt x="37" y="20"/>
                  </a:lnTo>
                  <a:lnTo>
                    <a:pt x="37" y="17"/>
                  </a:lnTo>
                  <a:lnTo>
                    <a:pt x="34" y="17"/>
                  </a:lnTo>
                  <a:lnTo>
                    <a:pt x="34" y="14"/>
                  </a:lnTo>
                  <a:lnTo>
                    <a:pt x="31" y="14"/>
                  </a:lnTo>
                  <a:lnTo>
                    <a:pt x="28" y="14"/>
                  </a:lnTo>
                  <a:lnTo>
                    <a:pt x="31" y="14"/>
                  </a:lnTo>
                  <a:lnTo>
                    <a:pt x="31" y="17"/>
                  </a:lnTo>
                  <a:lnTo>
                    <a:pt x="28" y="17"/>
                  </a:lnTo>
                  <a:lnTo>
                    <a:pt x="31" y="17"/>
                  </a:lnTo>
                  <a:lnTo>
                    <a:pt x="28" y="17"/>
                  </a:lnTo>
                  <a:lnTo>
                    <a:pt x="25" y="17"/>
                  </a:lnTo>
                  <a:lnTo>
                    <a:pt x="28" y="17"/>
                  </a:lnTo>
                  <a:lnTo>
                    <a:pt x="28" y="20"/>
                  </a:lnTo>
                  <a:lnTo>
                    <a:pt x="28" y="17"/>
                  </a:lnTo>
                  <a:lnTo>
                    <a:pt x="25" y="17"/>
                  </a:lnTo>
                  <a:lnTo>
                    <a:pt x="23" y="17"/>
                  </a:lnTo>
                  <a:lnTo>
                    <a:pt x="23" y="14"/>
                  </a:lnTo>
                  <a:lnTo>
                    <a:pt x="20" y="17"/>
                  </a:lnTo>
                  <a:lnTo>
                    <a:pt x="23" y="17"/>
                  </a:lnTo>
                  <a:lnTo>
                    <a:pt x="20" y="17"/>
                  </a:lnTo>
                  <a:lnTo>
                    <a:pt x="23" y="20"/>
                  </a:lnTo>
                  <a:lnTo>
                    <a:pt x="20" y="17"/>
                  </a:lnTo>
                  <a:lnTo>
                    <a:pt x="17" y="17"/>
                  </a:lnTo>
                  <a:lnTo>
                    <a:pt x="14" y="17"/>
                  </a:lnTo>
                  <a:lnTo>
                    <a:pt x="14" y="14"/>
                  </a:lnTo>
                  <a:lnTo>
                    <a:pt x="11" y="14"/>
                  </a:lnTo>
                  <a:lnTo>
                    <a:pt x="8" y="14"/>
                  </a:lnTo>
                  <a:lnTo>
                    <a:pt x="8" y="17"/>
                  </a:lnTo>
                  <a:lnTo>
                    <a:pt x="8" y="14"/>
                  </a:lnTo>
                  <a:lnTo>
                    <a:pt x="11" y="14"/>
                  </a:lnTo>
                  <a:lnTo>
                    <a:pt x="11" y="17"/>
                  </a:lnTo>
                  <a:lnTo>
                    <a:pt x="14" y="17"/>
                  </a:lnTo>
                  <a:lnTo>
                    <a:pt x="17" y="17"/>
                  </a:lnTo>
                  <a:lnTo>
                    <a:pt x="17" y="20"/>
                  </a:lnTo>
                  <a:lnTo>
                    <a:pt x="14" y="20"/>
                  </a:lnTo>
                  <a:lnTo>
                    <a:pt x="17" y="17"/>
                  </a:lnTo>
                  <a:lnTo>
                    <a:pt x="14" y="17"/>
                  </a:lnTo>
                  <a:lnTo>
                    <a:pt x="11" y="17"/>
                  </a:lnTo>
                  <a:lnTo>
                    <a:pt x="8" y="17"/>
                  </a:lnTo>
                  <a:lnTo>
                    <a:pt x="5" y="17"/>
                  </a:lnTo>
                  <a:lnTo>
                    <a:pt x="2" y="17"/>
                  </a:lnTo>
                  <a:lnTo>
                    <a:pt x="0" y="17"/>
                  </a:lnTo>
                  <a:lnTo>
                    <a:pt x="0" y="20"/>
                  </a:lnTo>
                  <a:lnTo>
                    <a:pt x="2" y="20"/>
                  </a:lnTo>
                  <a:lnTo>
                    <a:pt x="2" y="17"/>
                  </a:lnTo>
                  <a:lnTo>
                    <a:pt x="2" y="20"/>
                  </a:lnTo>
                  <a:lnTo>
                    <a:pt x="5" y="17"/>
                  </a:lnTo>
                  <a:lnTo>
                    <a:pt x="5" y="20"/>
                  </a:lnTo>
                  <a:lnTo>
                    <a:pt x="5" y="17"/>
                  </a:lnTo>
                  <a:lnTo>
                    <a:pt x="5" y="20"/>
                  </a:lnTo>
                  <a:lnTo>
                    <a:pt x="8" y="20"/>
                  </a:lnTo>
                  <a:lnTo>
                    <a:pt x="11" y="20"/>
                  </a:lnTo>
                  <a:lnTo>
                    <a:pt x="11" y="23"/>
                  </a:lnTo>
                  <a:lnTo>
                    <a:pt x="14" y="23"/>
                  </a:lnTo>
                  <a:lnTo>
                    <a:pt x="14" y="25"/>
                  </a:lnTo>
                  <a:lnTo>
                    <a:pt x="17" y="25"/>
                  </a:lnTo>
                  <a:lnTo>
                    <a:pt x="17" y="28"/>
                  </a:lnTo>
                  <a:lnTo>
                    <a:pt x="20" y="28"/>
                  </a:lnTo>
                  <a:lnTo>
                    <a:pt x="20" y="31"/>
                  </a:lnTo>
                  <a:lnTo>
                    <a:pt x="23" y="31"/>
                  </a:lnTo>
                  <a:lnTo>
                    <a:pt x="23" y="34"/>
                  </a:lnTo>
                  <a:lnTo>
                    <a:pt x="25" y="34"/>
                  </a:lnTo>
                  <a:lnTo>
                    <a:pt x="28" y="37"/>
                  </a:lnTo>
                  <a:lnTo>
                    <a:pt x="31" y="37"/>
                  </a:lnTo>
                  <a:lnTo>
                    <a:pt x="31" y="34"/>
                  </a:lnTo>
                  <a:lnTo>
                    <a:pt x="34" y="34"/>
                  </a:lnTo>
                  <a:lnTo>
                    <a:pt x="34" y="37"/>
                  </a:lnTo>
                  <a:lnTo>
                    <a:pt x="37" y="40"/>
                  </a:lnTo>
                  <a:lnTo>
                    <a:pt x="37" y="37"/>
                  </a:lnTo>
                  <a:lnTo>
                    <a:pt x="37" y="34"/>
                  </a:lnTo>
                  <a:lnTo>
                    <a:pt x="37" y="31"/>
                  </a:lnTo>
                  <a:lnTo>
                    <a:pt x="40" y="28"/>
                  </a:lnTo>
                  <a:lnTo>
                    <a:pt x="40" y="31"/>
                  </a:lnTo>
                  <a:lnTo>
                    <a:pt x="40" y="34"/>
                  </a:lnTo>
                  <a:lnTo>
                    <a:pt x="43" y="34"/>
                  </a:lnTo>
                  <a:lnTo>
                    <a:pt x="43" y="37"/>
                  </a:lnTo>
                  <a:lnTo>
                    <a:pt x="43" y="34"/>
                  </a:lnTo>
                  <a:lnTo>
                    <a:pt x="46" y="31"/>
                  </a:lnTo>
                  <a:lnTo>
                    <a:pt x="46" y="28"/>
                  </a:lnTo>
                  <a:lnTo>
                    <a:pt x="43" y="28"/>
                  </a:lnTo>
                  <a:lnTo>
                    <a:pt x="43" y="25"/>
                  </a:lnTo>
                  <a:lnTo>
                    <a:pt x="40" y="25"/>
                  </a:lnTo>
                  <a:lnTo>
                    <a:pt x="40" y="28"/>
                  </a:lnTo>
                  <a:lnTo>
                    <a:pt x="43" y="28"/>
                  </a:lnTo>
                  <a:lnTo>
                    <a:pt x="40" y="28"/>
                  </a:lnTo>
                  <a:lnTo>
                    <a:pt x="37" y="28"/>
                  </a:lnTo>
                  <a:lnTo>
                    <a:pt x="37" y="25"/>
                  </a:lnTo>
                  <a:lnTo>
                    <a:pt x="40" y="25"/>
                  </a:lnTo>
                  <a:lnTo>
                    <a:pt x="40" y="23"/>
                  </a:lnTo>
                  <a:lnTo>
                    <a:pt x="43" y="23"/>
                  </a:lnTo>
                  <a:lnTo>
                    <a:pt x="46" y="25"/>
                  </a:lnTo>
                  <a:lnTo>
                    <a:pt x="46" y="23"/>
                  </a:lnTo>
                  <a:lnTo>
                    <a:pt x="46" y="20"/>
                  </a:lnTo>
                  <a:lnTo>
                    <a:pt x="43" y="20"/>
                  </a:lnTo>
                  <a:lnTo>
                    <a:pt x="46" y="20"/>
                  </a:lnTo>
                  <a:lnTo>
                    <a:pt x="46" y="23"/>
                  </a:lnTo>
                  <a:lnTo>
                    <a:pt x="46" y="20"/>
                  </a:lnTo>
                  <a:lnTo>
                    <a:pt x="46" y="17"/>
                  </a:lnTo>
                  <a:lnTo>
                    <a:pt x="46" y="14"/>
                  </a:lnTo>
                  <a:lnTo>
                    <a:pt x="48" y="14"/>
                  </a:lnTo>
                  <a:lnTo>
                    <a:pt x="46" y="14"/>
                  </a:lnTo>
                  <a:lnTo>
                    <a:pt x="46" y="11"/>
                  </a:lnTo>
                  <a:lnTo>
                    <a:pt x="43" y="11"/>
                  </a:lnTo>
                  <a:lnTo>
                    <a:pt x="46" y="11"/>
                  </a:lnTo>
                  <a:lnTo>
                    <a:pt x="46" y="14"/>
                  </a:lnTo>
                  <a:lnTo>
                    <a:pt x="48" y="14"/>
                  </a:lnTo>
                  <a:lnTo>
                    <a:pt x="48" y="11"/>
                  </a:lnTo>
                  <a:lnTo>
                    <a:pt x="46" y="11"/>
                  </a:lnTo>
                  <a:lnTo>
                    <a:pt x="46" y="8"/>
                  </a:lnTo>
                  <a:lnTo>
                    <a:pt x="46" y="11"/>
                  </a:lnTo>
                  <a:lnTo>
                    <a:pt x="48" y="11"/>
                  </a:lnTo>
                  <a:lnTo>
                    <a:pt x="48" y="14"/>
                  </a:lnTo>
                  <a:lnTo>
                    <a:pt x="48" y="11"/>
                  </a:lnTo>
                  <a:lnTo>
                    <a:pt x="51" y="11"/>
                  </a:lnTo>
                  <a:lnTo>
                    <a:pt x="51" y="14"/>
                  </a:lnTo>
                  <a:lnTo>
                    <a:pt x="54" y="11"/>
                  </a:lnTo>
                  <a:lnTo>
                    <a:pt x="57" y="11"/>
                  </a:lnTo>
                  <a:lnTo>
                    <a:pt x="54" y="11"/>
                  </a:lnTo>
                  <a:lnTo>
                    <a:pt x="51" y="14"/>
                  </a:lnTo>
                  <a:lnTo>
                    <a:pt x="54" y="14"/>
                  </a:lnTo>
                  <a:lnTo>
                    <a:pt x="57" y="14"/>
                  </a:lnTo>
                  <a:lnTo>
                    <a:pt x="60" y="14"/>
                  </a:lnTo>
                  <a:lnTo>
                    <a:pt x="63" y="14"/>
                  </a:lnTo>
                  <a:lnTo>
                    <a:pt x="60" y="14"/>
                  </a:lnTo>
                  <a:lnTo>
                    <a:pt x="60" y="17"/>
                  </a:lnTo>
                  <a:lnTo>
                    <a:pt x="63" y="17"/>
                  </a:lnTo>
                  <a:lnTo>
                    <a:pt x="60" y="17"/>
                  </a:lnTo>
                  <a:lnTo>
                    <a:pt x="60" y="20"/>
                  </a:lnTo>
                  <a:lnTo>
                    <a:pt x="57" y="20"/>
                  </a:lnTo>
                  <a:lnTo>
                    <a:pt x="57" y="23"/>
                  </a:lnTo>
                  <a:lnTo>
                    <a:pt x="54" y="23"/>
                  </a:lnTo>
                  <a:lnTo>
                    <a:pt x="54" y="20"/>
                  </a:lnTo>
                  <a:lnTo>
                    <a:pt x="54" y="17"/>
                  </a:lnTo>
                  <a:lnTo>
                    <a:pt x="51" y="17"/>
                  </a:lnTo>
                  <a:lnTo>
                    <a:pt x="51" y="20"/>
                  </a:lnTo>
                  <a:lnTo>
                    <a:pt x="51" y="23"/>
                  </a:lnTo>
                  <a:lnTo>
                    <a:pt x="54" y="23"/>
                  </a:lnTo>
                  <a:lnTo>
                    <a:pt x="51" y="23"/>
                  </a:lnTo>
                  <a:lnTo>
                    <a:pt x="54" y="25"/>
                  </a:lnTo>
                  <a:lnTo>
                    <a:pt x="51" y="25"/>
                  </a:lnTo>
                  <a:lnTo>
                    <a:pt x="51" y="28"/>
                  </a:lnTo>
                  <a:lnTo>
                    <a:pt x="51" y="31"/>
                  </a:lnTo>
                  <a:lnTo>
                    <a:pt x="48" y="31"/>
                  </a:lnTo>
                  <a:lnTo>
                    <a:pt x="48" y="28"/>
                  </a:lnTo>
                  <a:lnTo>
                    <a:pt x="48" y="25"/>
                  </a:lnTo>
                  <a:lnTo>
                    <a:pt x="51" y="25"/>
                  </a:lnTo>
                  <a:lnTo>
                    <a:pt x="51" y="23"/>
                  </a:lnTo>
                  <a:lnTo>
                    <a:pt x="48" y="23"/>
                  </a:lnTo>
                  <a:lnTo>
                    <a:pt x="48" y="25"/>
                  </a:lnTo>
                  <a:lnTo>
                    <a:pt x="48" y="23"/>
                  </a:lnTo>
                  <a:lnTo>
                    <a:pt x="48" y="20"/>
                  </a:lnTo>
                  <a:lnTo>
                    <a:pt x="48" y="23"/>
                  </a:lnTo>
                  <a:lnTo>
                    <a:pt x="48" y="25"/>
                  </a:lnTo>
                  <a:lnTo>
                    <a:pt x="46" y="25"/>
                  </a:lnTo>
                  <a:lnTo>
                    <a:pt x="43" y="25"/>
                  </a:lnTo>
                  <a:lnTo>
                    <a:pt x="46" y="25"/>
                  </a:lnTo>
                  <a:lnTo>
                    <a:pt x="46" y="28"/>
                  </a:lnTo>
                  <a:lnTo>
                    <a:pt x="46" y="31"/>
                  </a:lnTo>
                  <a:lnTo>
                    <a:pt x="48" y="31"/>
                  </a:lnTo>
                  <a:lnTo>
                    <a:pt x="51" y="31"/>
                  </a:lnTo>
                  <a:lnTo>
                    <a:pt x="51" y="34"/>
                  </a:lnTo>
                  <a:lnTo>
                    <a:pt x="54" y="34"/>
                  </a:lnTo>
                  <a:lnTo>
                    <a:pt x="54" y="37"/>
                  </a:lnTo>
                  <a:lnTo>
                    <a:pt x="54" y="40"/>
                  </a:lnTo>
                  <a:lnTo>
                    <a:pt x="51" y="40"/>
                  </a:lnTo>
                  <a:lnTo>
                    <a:pt x="48" y="40"/>
                  </a:lnTo>
                  <a:lnTo>
                    <a:pt x="51" y="40"/>
                  </a:lnTo>
                  <a:lnTo>
                    <a:pt x="51" y="37"/>
                  </a:lnTo>
                  <a:lnTo>
                    <a:pt x="51" y="34"/>
                  </a:lnTo>
                  <a:lnTo>
                    <a:pt x="48" y="34"/>
                  </a:lnTo>
                  <a:lnTo>
                    <a:pt x="48" y="37"/>
                  </a:lnTo>
                  <a:lnTo>
                    <a:pt x="46" y="34"/>
                  </a:lnTo>
                  <a:lnTo>
                    <a:pt x="46" y="37"/>
                  </a:lnTo>
                  <a:lnTo>
                    <a:pt x="48" y="37"/>
                  </a:lnTo>
                  <a:lnTo>
                    <a:pt x="46" y="37"/>
                  </a:lnTo>
                  <a:lnTo>
                    <a:pt x="43" y="37"/>
                  </a:lnTo>
                  <a:lnTo>
                    <a:pt x="43" y="40"/>
                  </a:lnTo>
                  <a:lnTo>
                    <a:pt x="46" y="40"/>
                  </a:lnTo>
                  <a:lnTo>
                    <a:pt x="43" y="40"/>
                  </a:lnTo>
                  <a:lnTo>
                    <a:pt x="43" y="37"/>
                  </a:lnTo>
                  <a:lnTo>
                    <a:pt x="40" y="37"/>
                  </a:lnTo>
                  <a:lnTo>
                    <a:pt x="40" y="34"/>
                  </a:lnTo>
                  <a:lnTo>
                    <a:pt x="40" y="37"/>
                  </a:lnTo>
                  <a:lnTo>
                    <a:pt x="40" y="40"/>
                  </a:lnTo>
                  <a:lnTo>
                    <a:pt x="37" y="40"/>
                  </a:lnTo>
                  <a:lnTo>
                    <a:pt x="37" y="43"/>
                  </a:lnTo>
                  <a:lnTo>
                    <a:pt x="37" y="40"/>
                  </a:lnTo>
                  <a:lnTo>
                    <a:pt x="37" y="43"/>
                  </a:lnTo>
                  <a:lnTo>
                    <a:pt x="34" y="43"/>
                  </a:lnTo>
                  <a:lnTo>
                    <a:pt x="37" y="43"/>
                  </a:lnTo>
                  <a:lnTo>
                    <a:pt x="40" y="46"/>
                  </a:lnTo>
                  <a:lnTo>
                    <a:pt x="43" y="46"/>
                  </a:lnTo>
                  <a:lnTo>
                    <a:pt x="43" y="48"/>
                  </a:lnTo>
                  <a:lnTo>
                    <a:pt x="46" y="48"/>
                  </a:lnTo>
                  <a:lnTo>
                    <a:pt x="46" y="51"/>
                  </a:lnTo>
                  <a:lnTo>
                    <a:pt x="46" y="54"/>
                  </a:lnTo>
                  <a:lnTo>
                    <a:pt x="46" y="57"/>
                  </a:lnTo>
                  <a:lnTo>
                    <a:pt x="48" y="57"/>
                  </a:lnTo>
                  <a:lnTo>
                    <a:pt x="48" y="60"/>
                  </a:lnTo>
                  <a:lnTo>
                    <a:pt x="51" y="60"/>
                  </a:lnTo>
                  <a:lnTo>
                    <a:pt x="51" y="63"/>
                  </a:lnTo>
                  <a:lnTo>
                    <a:pt x="54" y="63"/>
                  </a:lnTo>
                  <a:lnTo>
                    <a:pt x="57" y="60"/>
                  </a:lnTo>
                  <a:lnTo>
                    <a:pt x="57" y="57"/>
                  </a:lnTo>
                  <a:lnTo>
                    <a:pt x="54" y="57"/>
                  </a:lnTo>
                  <a:lnTo>
                    <a:pt x="57" y="57"/>
                  </a:lnTo>
                  <a:lnTo>
                    <a:pt x="57" y="60"/>
                  </a:lnTo>
                  <a:lnTo>
                    <a:pt x="57" y="57"/>
                  </a:lnTo>
                  <a:lnTo>
                    <a:pt x="60" y="57"/>
                  </a:lnTo>
                  <a:lnTo>
                    <a:pt x="60" y="54"/>
                  </a:lnTo>
                  <a:lnTo>
                    <a:pt x="63" y="54"/>
                  </a:lnTo>
                  <a:lnTo>
                    <a:pt x="66" y="54"/>
                  </a:lnTo>
                  <a:lnTo>
                    <a:pt x="66" y="51"/>
                  </a:lnTo>
                  <a:lnTo>
                    <a:pt x="69" y="51"/>
                  </a:lnTo>
                  <a:lnTo>
                    <a:pt x="71" y="51"/>
                  </a:lnTo>
                  <a:lnTo>
                    <a:pt x="74" y="51"/>
                  </a:lnTo>
                  <a:lnTo>
                    <a:pt x="74" y="54"/>
                  </a:lnTo>
                  <a:lnTo>
                    <a:pt x="77" y="54"/>
                  </a:lnTo>
                  <a:lnTo>
                    <a:pt x="80" y="54"/>
                  </a:lnTo>
                  <a:lnTo>
                    <a:pt x="83" y="54"/>
                  </a:lnTo>
                  <a:lnTo>
                    <a:pt x="83" y="51"/>
                  </a:lnTo>
                  <a:lnTo>
                    <a:pt x="80" y="51"/>
                  </a:lnTo>
                  <a:lnTo>
                    <a:pt x="77" y="51"/>
                  </a:lnTo>
                  <a:lnTo>
                    <a:pt x="77" y="54"/>
                  </a:lnTo>
                  <a:lnTo>
                    <a:pt x="74" y="51"/>
                  </a:lnTo>
                  <a:lnTo>
                    <a:pt x="71" y="51"/>
                  </a:lnTo>
                  <a:lnTo>
                    <a:pt x="69" y="51"/>
                  </a:lnTo>
                  <a:lnTo>
                    <a:pt x="69" y="48"/>
                  </a:lnTo>
                  <a:lnTo>
                    <a:pt x="66" y="48"/>
                  </a:lnTo>
                  <a:lnTo>
                    <a:pt x="66" y="51"/>
                  </a:lnTo>
                  <a:lnTo>
                    <a:pt x="63" y="51"/>
                  </a:lnTo>
                  <a:lnTo>
                    <a:pt x="63" y="54"/>
                  </a:lnTo>
                  <a:lnTo>
                    <a:pt x="60" y="54"/>
                  </a:lnTo>
                  <a:lnTo>
                    <a:pt x="57" y="54"/>
                  </a:lnTo>
                  <a:lnTo>
                    <a:pt x="57" y="57"/>
                  </a:lnTo>
                  <a:lnTo>
                    <a:pt x="54" y="57"/>
                  </a:lnTo>
                  <a:lnTo>
                    <a:pt x="54" y="54"/>
                  </a:lnTo>
                  <a:lnTo>
                    <a:pt x="57" y="54"/>
                  </a:lnTo>
                  <a:lnTo>
                    <a:pt x="54" y="54"/>
                  </a:lnTo>
                  <a:lnTo>
                    <a:pt x="54" y="57"/>
                  </a:lnTo>
                  <a:lnTo>
                    <a:pt x="51" y="54"/>
                  </a:lnTo>
                  <a:lnTo>
                    <a:pt x="51" y="51"/>
                  </a:lnTo>
                  <a:lnTo>
                    <a:pt x="51" y="54"/>
                  </a:lnTo>
                  <a:lnTo>
                    <a:pt x="51" y="51"/>
                  </a:lnTo>
                  <a:lnTo>
                    <a:pt x="48" y="51"/>
                  </a:lnTo>
                  <a:lnTo>
                    <a:pt x="51" y="51"/>
                  </a:lnTo>
                  <a:lnTo>
                    <a:pt x="51" y="48"/>
                  </a:lnTo>
                  <a:lnTo>
                    <a:pt x="48" y="48"/>
                  </a:lnTo>
                  <a:lnTo>
                    <a:pt x="48" y="51"/>
                  </a:lnTo>
                  <a:lnTo>
                    <a:pt x="48" y="54"/>
                  </a:lnTo>
                  <a:lnTo>
                    <a:pt x="48" y="51"/>
                  </a:lnTo>
                  <a:lnTo>
                    <a:pt x="48" y="48"/>
                  </a:lnTo>
                  <a:lnTo>
                    <a:pt x="48" y="46"/>
                  </a:lnTo>
                  <a:lnTo>
                    <a:pt x="46" y="46"/>
                  </a:lnTo>
                  <a:lnTo>
                    <a:pt x="46" y="48"/>
                  </a:lnTo>
                  <a:lnTo>
                    <a:pt x="48" y="48"/>
                  </a:lnTo>
                  <a:lnTo>
                    <a:pt x="46" y="48"/>
                  </a:lnTo>
                  <a:lnTo>
                    <a:pt x="46" y="46"/>
                  </a:lnTo>
                  <a:lnTo>
                    <a:pt x="43" y="46"/>
                  </a:lnTo>
                  <a:lnTo>
                    <a:pt x="43" y="43"/>
                  </a:lnTo>
                  <a:lnTo>
                    <a:pt x="43" y="46"/>
                  </a:lnTo>
                  <a:lnTo>
                    <a:pt x="46" y="46"/>
                  </a:lnTo>
                  <a:lnTo>
                    <a:pt x="48" y="46"/>
                  </a:lnTo>
                  <a:lnTo>
                    <a:pt x="48" y="43"/>
                  </a:lnTo>
                  <a:lnTo>
                    <a:pt x="51" y="43"/>
                  </a:lnTo>
                  <a:lnTo>
                    <a:pt x="54" y="43"/>
                  </a:lnTo>
                  <a:lnTo>
                    <a:pt x="54" y="40"/>
                  </a:lnTo>
                  <a:lnTo>
                    <a:pt x="57" y="40"/>
                  </a:lnTo>
                  <a:lnTo>
                    <a:pt x="57" y="43"/>
                  </a:lnTo>
                  <a:lnTo>
                    <a:pt x="60" y="43"/>
                  </a:lnTo>
                  <a:lnTo>
                    <a:pt x="60" y="46"/>
                  </a:lnTo>
                  <a:lnTo>
                    <a:pt x="63" y="46"/>
                  </a:lnTo>
                  <a:lnTo>
                    <a:pt x="63" y="43"/>
                  </a:lnTo>
                  <a:lnTo>
                    <a:pt x="60" y="43"/>
                  </a:lnTo>
                  <a:lnTo>
                    <a:pt x="60" y="40"/>
                  </a:lnTo>
                  <a:lnTo>
                    <a:pt x="60" y="37"/>
                  </a:lnTo>
                  <a:lnTo>
                    <a:pt x="63" y="37"/>
                  </a:lnTo>
                  <a:lnTo>
                    <a:pt x="66" y="37"/>
                  </a:lnTo>
                  <a:lnTo>
                    <a:pt x="69" y="40"/>
                  </a:lnTo>
                  <a:lnTo>
                    <a:pt x="71" y="40"/>
                  </a:lnTo>
                  <a:lnTo>
                    <a:pt x="71" y="37"/>
                  </a:lnTo>
                  <a:lnTo>
                    <a:pt x="69" y="37"/>
                  </a:lnTo>
                  <a:lnTo>
                    <a:pt x="69" y="34"/>
                  </a:lnTo>
                  <a:lnTo>
                    <a:pt x="71" y="34"/>
                  </a:lnTo>
                  <a:lnTo>
                    <a:pt x="69" y="34"/>
                  </a:lnTo>
                  <a:lnTo>
                    <a:pt x="69" y="31"/>
                  </a:lnTo>
                  <a:lnTo>
                    <a:pt x="69" y="34"/>
                  </a:lnTo>
                  <a:lnTo>
                    <a:pt x="66" y="34"/>
                  </a:lnTo>
                  <a:lnTo>
                    <a:pt x="66" y="31"/>
                  </a:lnTo>
                  <a:lnTo>
                    <a:pt x="69" y="31"/>
                  </a:lnTo>
                  <a:lnTo>
                    <a:pt x="69" y="28"/>
                  </a:lnTo>
                  <a:lnTo>
                    <a:pt x="66" y="28"/>
                  </a:lnTo>
                  <a:lnTo>
                    <a:pt x="63" y="28"/>
                  </a:lnTo>
                  <a:lnTo>
                    <a:pt x="63" y="25"/>
                  </a:lnTo>
                  <a:lnTo>
                    <a:pt x="60" y="25"/>
                  </a:lnTo>
                  <a:lnTo>
                    <a:pt x="57" y="25"/>
                  </a:lnTo>
                  <a:lnTo>
                    <a:pt x="57" y="23"/>
                  </a:lnTo>
                  <a:lnTo>
                    <a:pt x="60" y="23"/>
                  </a:lnTo>
                  <a:lnTo>
                    <a:pt x="60" y="20"/>
                  </a:lnTo>
                  <a:lnTo>
                    <a:pt x="60" y="17"/>
                  </a:lnTo>
                  <a:lnTo>
                    <a:pt x="63" y="17"/>
                  </a:lnTo>
                  <a:lnTo>
                    <a:pt x="63" y="20"/>
                  </a:lnTo>
                  <a:lnTo>
                    <a:pt x="66" y="20"/>
                  </a:lnTo>
                  <a:lnTo>
                    <a:pt x="69" y="20"/>
                  </a:lnTo>
                  <a:lnTo>
                    <a:pt x="69" y="17"/>
                  </a:lnTo>
                  <a:lnTo>
                    <a:pt x="66" y="17"/>
                  </a:lnTo>
                  <a:lnTo>
                    <a:pt x="69" y="17"/>
                  </a:lnTo>
                  <a:lnTo>
                    <a:pt x="71" y="17"/>
                  </a:lnTo>
                  <a:lnTo>
                    <a:pt x="71" y="20"/>
                  </a:lnTo>
                  <a:lnTo>
                    <a:pt x="71" y="17"/>
                  </a:lnTo>
                  <a:lnTo>
                    <a:pt x="74" y="17"/>
                  </a:lnTo>
                  <a:lnTo>
                    <a:pt x="74" y="20"/>
                  </a:lnTo>
                  <a:lnTo>
                    <a:pt x="77" y="20"/>
                  </a:lnTo>
                  <a:lnTo>
                    <a:pt x="77" y="17"/>
                  </a:lnTo>
                  <a:lnTo>
                    <a:pt x="80" y="14"/>
                  </a:lnTo>
                  <a:lnTo>
                    <a:pt x="77" y="14"/>
                  </a:lnTo>
                  <a:lnTo>
                    <a:pt x="74" y="14"/>
                  </a:lnTo>
                  <a:lnTo>
                    <a:pt x="74" y="11"/>
                  </a:lnTo>
                  <a:lnTo>
                    <a:pt x="71" y="11"/>
                  </a:lnTo>
                  <a:lnTo>
                    <a:pt x="71" y="14"/>
                  </a:lnTo>
                  <a:lnTo>
                    <a:pt x="69" y="14"/>
                  </a:lnTo>
                  <a:lnTo>
                    <a:pt x="69" y="11"/>
                  </a:lnTo>
                  <a:lnTo>
                    <a:pt x="66" y="11"/>
                  </a:lnTo>
                  <a:lnTo>
                    <a:pt x="63" y="11"/>
                  </a:lnTo>
                  <a:lnTo>
                    <a:pt x="63" y="8"/>
                  </a:lnTo>
                  <a:lnTo>
                    <a:pt x="66" y="8"/>
                  </a:lnTo>
                  <a:lnTo>
                    <a:pt x="66" y="5"/>
                  </a:lnTo>
                  <a:lnTo>
                    <a:pt x="63" y="5"/>
                  </a:lnTo>
                  <a:lnTo>
                    <a:pt x="60" y="5"/>
                  </a:lnTo>
                  <a:lnTo>
                    <a:pt x="60" y="2"/>
                  </a:lnTo>
                  <a:lnTo>
                    <a:pt x="60" y="5"/>
                  </a:lnTo>
                  <a:lnTo>
                    <a:pt x="57" y="5"/>
                  </a:lnTo>
                  <a:lnTo>
                    <a:pt x="57" y="8"/>
                  </a:lnTo>
                  <a:lnTo>
                    <a:pt x="54" y="8"/>
                  </a:lnTo>
                  <a:lnTo>
                    <a:pt x="51" y="8"/>
                  </a:lnTo>
                  <a:lnTo>
                    <a:pt x="51" y="5"/>
                  </a:lnTo>
                  <a:lnTo>
                    <a:pt x="48" y="5"/>
                  </a:lnTo>
                  <a:lnTo>
                    <a:pt x="46" y="5"/>
                  </a:lnTo>
                  <a:lnTo>
                    <a:pt x="43" y="5"/>
                  </a:lnTo>
                  <a:lnTo>
                    <a:pt x="43" y="2"/>
                  </a:lnTo>
                  <a:lnTo>
                    <a:pt x="40" y="2"/>
                  </a:lnTo>
                  <a:lnTo>
                    <a:pt x="40" y="5"/>
                  </a:lnTo>
                  <a:lnTo>
                    <a:pt x="40" y="8"/>
                  </a:lnTo>
                  <a:lnTo>
                    <a:pt x="37" y="8"/>
                  </a:lnTo>
                  <a:lnTo>
                    <a:pt x="37" y="5"/>
                  </a:lnTo>
                  <a:lnTo>
                    <a:pt x="34" y="5"/>
                  </a:lnTo>
                  <a:lnTo>
                    <a:pt x="31" y="5"/>
                  </a:lnTo>
                  <a:lnTo>
                    <a:pt x="31" y="2"/>
                  </a:lnTo>
                  <a:lnTo>
                    <a:pt x="28" y="2"/>
                  </a:lnTo>
                  <a:lnTo>
                    <a:pt x="25" y="0"/>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95" name="Picture 7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90" y="13436"/>
              <a:ext cx="1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63" name="Group 72"/>
            <p:cNvGrpSpPr>
              <a:grpSpLocks/>
            </p:cNvGrpSpPr>
            <p:nvPr/>
          </p:nvGrpSpPr>
          <p:grpSpPr bwMode="auto">
            <a:xfrm>
              <a:off x="20574" y="13013"/>
              <a:ext cx="1685" cy="1184"/>
              <a:chOff x="20574" y="13013"/>
              <a:chExt cx="1685" cy="1184"/>
            </a:xfrm>
          </p:grpSpPr>
          <p:sp>
            <p:nvSpPr>
              <p:cNvPr id="1133" name="Freeform 73"/>
              <p:cNvSpPr>
                <a:spLocks/>
              </p:cNvSpPr>
              <p:nvPr/>
            </p:nvSpPr>
            <p:spPr bwMode="auto">
              <a:xfrm>
                <a:off x="20574" y="13013"/>
                <a:ext cx="1685" cy="1184"/>
              </a:xfrm>
              <a:custGeom>
                <a:avLst/>
                <a:gdLst>
                  <a:gd name="T0" fmla="*/ 1402 w 1685"/>
                  <a:gd name="T1" fmla="*/ 385 h 1184"/>
                  <a:gd name="T2" fmla="*/ 1399 w 1685"/>
                  <a:gd name="T3" fmla="*/ 385 h 1184"/>
                  <a:gd name="T4" fmla="*/ 1402 w 1685"/>
                  <a:gd name="T5" fmla="*/ 385 h 1184"/>
                  <a:gd name="T6" fmla="*/ 1402 w 1685"/>
                  <a:gd name="T7" fmla="*/ 385 h 1184"/>
                </a:gdLst>
                <a:ahLst/>
                <a:cxnLst>
                  <a:cxn ang="0">
                    <a:pos x="T0" y="T1"/>
                  </a:cxn>
                  <a:cxn ang="0">
                    <a:pos x="T2" y="T3"/>
                  </a:cxn>
                  <a:cxn ang="0">
                    <a:pos x="T4" y="T5"/>
                  </a:cxn>
                  <a:cxn ang="0">
                    <a:pos x="T6" y="T7"/>
                  </a:cxn>
                </a:cxnLst>
                <a:rect l="0" t="0" r="r" b="b"/>
                <a:pathLst>
                  <a:path w="1685" h="1184">
                    <a:moveTo>
                      <a:pt x="1402" y="385"/>
                    </a:moveTo>
                    <a:lnTo>
                      <a:pt x="1399" y="385"/>
                    </a:lnTo>
                    <a:lnTo>
                      <a:pt x="1402" y="385"/>
                    </a:lnTo>
                    <a:lnTo>
                      <a:pt x="1402" y="385"/>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4" name="Freeform 74"/>
              <p:cNvSpPr>
                <a:spLocks/>
              </p:cNvSpPr>
              <p:nvPr/>
            </p:nvSpPr>
            <p:spPr bwMode="auto">
              <a:xfrm>
                <a:off x="20574" y="13013"/>
                <a:ext cx="1685" cy="1184"/>
              </a:xfrm>
              <a:custGeom>
                <a:avLst/>
                <a:gdLst>
                  <a:gd name="T0" fmla="*/ 1468 w 1685"/>
                  <a:gd name="T1" fmla="*/ 463 h 1184"/>
                  <a:gd name="T2" fmla="*/ 1532 w 1685"/>
                  <a:gd name="T3" fmla="*/ 596 h 1184"/>
                  <a:gd name="T4" fmla="*/ 1601 w 1685"/>
                  <a:gd name="T5" fmla="*/ 708 h 1184"/>
                  <a:gd name="T6" fmla="*/ 1684 w 1685"/>
                  <a:gd name="T7" fmla="*/ 901 h 1184"/>
                  <a:gd name="T8" fmla="*/ 1638 w 1685"/>
                  <a:gd name="T9" fmla="*/ 1079 h 1184"/>
                  <a:gd name="T10" fmla="*/ 1385 w 1685"/>
                  <a:gd name="T11" fmla="*/ 1183 h 1184"/>
                  <a:gd name="T12" fmla="*/ 1019 w 1685"/>
                  <a:gd name="T13" fmla="*/ 1143 h 1184"/>
                  <a:gd name="T14" fmla="*/ 803 w 1685"/>
                  <a:gd name="T15" fmla="*/ 1166 h 1184"/>
                  <a:gd name="T16" fmla="*/ 509 w 1685"/>
                  <a:gd name="T17" fmla="*/ 1079 h 1184"/>
                  <a:gd name="T18" fmla="*/ 250 w 1685"/>
                  <a:gd name="T19" fmla="*/ 950 h 1184"/>
                  <a:gd name="T20" fmla="*/ 89 w 1685"/>
                  <a:gd name="T21" fmla="*/ 855 h 1184"/>
                  <a:gd name="T22" fmla="*/ 207 w 1685"/>
                  <a:gd name="T23" fmla="*/ 892 h 1184"/>
                  <a:gd name="T24" fmla="*/ 187 w 1685"/>
                  <a:gd name="T25" fmla="*/ 889 h 1184"/>
                  <a:gd name="T26" fmla="*/ 256 w 1685"/>
                  <a:gd name="T27" fmla="*/ 918 h 1184"/>
                  <a:gd name="T28" fmla="*/ 282 w 1685"/>
                  <a:gd name="T29" fmla="*/ 927 h 1184"/>
                  <a:gd name="T30" fmla="*/ 267 w 1685"/>
                  <a:gd name="T31" fmla="*/ 935 h 1184"/>
                  <a:gd name="T32" fmla="*/ 299 w 1685"/>
                  <a:gd name="T33" fmla="*/ 924 h 1184"/>
                  <a:gd name="T34" fmla="*/ 319 w 1685"/>
                  <a:gd name="T35" fmla="*/ 907 h 1184"/>
                  <a:gd name="T36" fmla="*/ 339 w 1685"/>
                  <a:gd name="T37" fmla="*/ 892 h 1184"/>
                  <a:gd name="T38" fmla="*/ 354 w 1685"/>
                  <a:gd name="T39" fmla="*/ 881 h 1184"/>
                  <a:gd name="T40" fmla="*/ 342 w 1685"/>
                  <a:gd name="T41" fmla="*/ 878 h 1184"/>
                  <a:gd name="T42" fmla="*/ 328 w 1685"/>
                  <a:gd name="T43" fmla="*/ 895 h 1184"/>
                  <a:gd name="T44" fmla="*/ 308 w 1685"/>
                  <a:gd name="T45" fmla="*/ 910 h 1184"/>
                  <a:gd name="T46" fmla="*/ 313 w 1685"/>
                  <a:gd name="T47" fmla="*/ 886 h 1184"/>
                  <a:gd name="T48" fmla="*/ 302 w 1685"/>
                  <a:gd name="T49" fmla="*/ 791 h 1184"/>
                  <a:gd name="T50" fmla="*/ 302 w 1685"/>
                  <a:gd name="T51" fmla="*/ 774 h 1184"/>
                  <a:gd name="T52" fmla="*/ 408 w 1685"/>
                  <a:gd name="T53" fmla="*/ 771 h 1184"/>
                  <a:gd name="T54" fmla="*/ 708 w 1685"/>
                  <a:gd name="T55" fmla="*/ 766 h 1184"/>
                  <a:gd name="T56" fmla="*/ 843 w 1685"/>
                  <a:gd name="T57" fmla="*/ 740 h 1184"/>
                  <a:gd name="T58" fmla="*/ 924 w 1685"/>
                  <a:gd name="T59" fmla="*/ 789 h 1184"/>
                  <a:gd name="T60" fmla="*/ 887 w 1685"/>
                  <a:gd name="T61" fmla="*/ 829 h 1184"/>
                  <a:gd name="T62" fmla="*/ 895 w 1685"/>
                  <a:gd name="T63" fmla="*/ 852 h 1184"/>
                  <a:gd name="T64" fmla="*/ 944 w 1685"/>
                  <a:gd name="T65" fmla="*/ 884 h 1184"/>
                  <a:gd name="T66" fmla="*/ 933 w 1685"/>
                  <a:gd name="T67" fmla="*/ 889 h 1184"/>
                  <a:gd name="T68" fmla="*/ 947 w 1685"/>
                  <a:gd name="T69" fmla="*/ 904 h 1184"/>
                  <a:gd name="T70" fmla="*/ 941 w 1685"/>
                  <a:gd name="T71" fmla="*/ 904 h 1184"/>
                  <a:gd name="T72" fmla="*/ 947 w 1685"/>
                  <a:gd name="T73" fmla="*/ 901 h 1184"/>
                  <a:gd name="T74" fmla="*/ 956 w 1685"/>
                  <a:gd name="T75" fmla="*/ 901 h 1184"/>
                  <a:gd name="T76" fmla="*/ 956 w 1685"/>
                  <a:gd name="T77" fmla="*/ 895 h 1184"/>
                  <a:gd name="T78" fmla="*/ 961 w 1685"/>
                  <a:gd name="T79" fmla="*/ 904 h 1184"/>
                  <a:gd name="T80" fmla="*/ 953 w 1685"/>
                  <a:gd name="T81" fmla="*/ 907 h 1184"/>
                  <a:gd name="T82" fmla="*/ 953 w 1685"/>
                  <a:gd name="T83" fmla="*/ 912 h 1184"/>
                  <a:gd name="T84" fmla="*/ 970 w 1685"/>
                  <a:gd name="T85" fmla="*/ 910 h 1184"/>
                  <a:gd name="T86" fmla="*/ 959 w 1685"/>
                  <a:gd name="T87" fmla="*/ 892 h 1184"/>
                  <a:gd name="T88" fmla="*/ 947 w 1685"/>
                  <a:gd name="T89" fmla="*/ 889 h 1184"/>
                  <a:gd name="T90" fmla="*/ 1025 w 1685"/>
                  <a:gd name="T91" fmla="*/ 800 h 1184"/>
                  <a:gd name="T92" fmla="*/ 1056 w 1685"/>
                  <a:gd name="T93" fmla="*/ 794 h 1184"/>
                  <a:gd name="T94" fmla="*/ 1111 w 1685"/>
                  <a:gd name="T95" fmla="*/ 745 h 1184"/>
                  <a:gd name="T96" fmla="*/ 1275 w 1685"/>
                  <a:gd name="T97" fmla="*/ 691 h 1184"/>
                  <a:gd name="T98" fmla="*/ 1298 w 1685"/>
                  <a:gd name="T99" fmla="*/ 708 h 1184"/>
                  <a:gd name="T100" fmla="*/ 1310 w 1685"/>
                  <a:gd name="T101" fmla="*/ 763 h 1184"/>
                  <a:gd name="T102" fmla="*/ 1318 w 1685"/>
                  <a:gd name="T103" fmla="*/ 751 h 1184"/>
                  <a:gd name="T104" fmla="*/ 1333 w 1685"/>
                  <a:gd name="T105" fmla="*/ 734 h 1184"/>
                  <a:gd name="T106" fmla="*/ 1339 w 1685"/>
                  <a:gd name="T107" fmla="*/ 725 h 1184"/>
                  <a:gd name="T108" fmla="*/ 1339 w 1685"/>
                  <a:gd name="T109" fmla="*/ 719 h 1184"/>
                  <a:gd name="T110" fmla="*/ 1321 w 1685"/>
                  <a:gd name="T111" fmla="*/ 714 h 1184"/>
                  <a:gd name="T112" fmla="*/ 1324 w 1685"/>
                  <a:gd name="T113" fmla="*/ 696 h 1184"/>
                  <a:gd name="T114" fmla="*/ 1356 w 1685"/>
                  <a:gd name="T115" fmla="*/ 691 h 1184"/>
                  <a:gd name="T116" fmla="*/ 1373 w 1685"/>
                  <a:gd name="T117" fmla="*/ 694 h 1184"/>
                  <a:gd name="T118" fmla="*/ 1353 w 1685"/>
                  <a:gd name="T119" fmla="*/ 665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85" h="1184">
                    <a:moveTo>
                      <a:pt x="1370" y="287"/>
                    </a:moveTo>
                    <a:lnTo>
                      <a:pt x="1376" y="296"/>
                    </a:lnTo>
                    <a:lnTo>
                      <a:pt x="1390" y="325"/>
                    </a:lnTo>
                    <a:lnTo>
                      <a:pt x="1396" y="334"/>
                    </a:lnTo>
                    <a:lnTo>
                      <a:pt x="1402" y="345"/>
                    </a:lnTo>
                    <a:lnTo>
                      <a:pt x="1411" y="362"/>
                    </a:lnTo>
                    <a:lnTo>
                      <a:pt x="1414" y="371"/>
                    </a:lnTo>
                    <a:lnTo>
                      <a:pt x="1439" y="417"/>
                    </a:lnTo>
                    <a:lnTo>
                      <a:pt x="1442" y="426"/>
                    </a:lnTo>
                    <a:lnTo>
                      <a:pt x="1445" y="426"/>
                    </a:lnTo>
                    <a:lnTo>
                      <a:pt x="1451" y="437"/>
                    </a:lnTo>
                    <a:lnTo>
                      <a:pt x="1454" y="440"/>
                    </a:lnTo>
                    <a:lnTo>
                      <a:pt x="1457" y="446"/>
                    </a:lnTo>
                    <a:lnTo>
                      <a:pt x="1460" y="452"/>
                    </a:lnTo>
                    <a:lnTo>
                      <a:pt x="1462" y="457"/>
                    </a:lnTo>
                    <a:lnTo>
                      <a:pt x="1465" y="460"/>
                    </a:lnTo>
                    <a:lnTo>
                      <a:pt x="1468" y="463"/>
                    </a:lnTo>
                    <a:lnTo>
                      <a:pt x="1468" y="466"/>
                    </a:lnTo>
                    <a:lnTo>
                      <a:pt x="1471" y="469"/>
                    </a:lnTo>
                    <a:lnTo>
                      <a:pt x="1474" y="478"/>
                    </a:lnTo>
                    <a:lnTo>
                      <a:pt x="1480" y="486"/>
                    </a:lnTo>
                    <a:lnTo>
                      <a:pt x="1483" y="492"/>
                    </a:lnTo>
                    <a:lnTo>
                      <a:pt x="1491" y="509"/>
                    </a:lnTo>
                    <a:lnTo>
                      <a:pt x="1494" y="515"/>
                    </a:lnTo>
                    <a:lnTo>
                      <a:pt x="1494" y="518"/>
                    </a:lnTo>
                    <a:lnTo>
                      <a:pt x="1497" y="524"/>
                    </a:lnTo>
                    <a:lnTo>
                      <a:pt x="1500" y="529"/>
                    </a:lnTo>
                    <a:lnTo>
                      <a:pt x="1506" y="541"/>
                    </a:lnTo>
                    <a:lnTo>
                      <a:pt x="1509" y="550"/>
                    </a:lnTo>
                    <a:lnTo>
                      <a:pt x="1517" y="561"/>
                    </a:lnTo>
                    <a:lnTo>
                      <a:pt x="1520" y="567"/>
                    </a:lnTo>
                    <a:lnTo>
                      <a:pt x="1526" y="578"/>
                    </a:lnTo>
                    <a:lnTo>
                      <a:pt x="1532" y="593"/>
                    </a:lnTo>
                    <a:lnTo>
                      <a:pt x="1532" y="596"/>
                    </a:lnTo>
                    <a:lnTo>
                      <a:pt x="1537" y="610"/>
                    </a:lnTo>
                    <a:lnTo>
                      <a:pt x="1540" y="613"/>
                    </a:lnTo>
                    <a:lnTo>
                      <a:pt x="1540" y="616"/>
                    </a:lnTo>
                    <a:lnTo>
                      <a:pt x="1549" y="624"/>
                    </a:lnTo>
                    <a:lnTo>
                      <a:pt x="1552" y="630"/>
                    </a:lnTo>
                    <a:lnTo>
                      <a:pt x="1558" y="639"/>
                    </a:lnTo>
                    <a:lnTo>
                      <a:pt x="1560" y="645"/>
                    </a:lnTo>
                    <a:lnTo>
                      <a:pt x="1560" y="647"/>
                    </a:lnTo>
                    <a:lnTo>
                      <a:pt x="1572" y="659"/>
                    </a:lnTo>
                    <a:lnTo>
                      <a:pt x="1578" y="668"/>
                    </a:lnTo>
                    <a:lnTo>
                      <a:pt x="1578" y="671"/>
                    </a:lnTo>
                    <a:lnTo>
                      <a:pt x="1581" y="673"/>
                    </a:lnTo>
                    <a:lnTo>
                      <a:pt x="1583" y="679"/>
                    </a:lnTo>
                    <a:lnTo>
                      <a:pt x="1589" y="688"/>
                    </a:lnTo>
                    <a:lnTo>
                      <a:pt x="1592" y="694"/>
                    </a:lnTo>
                    <a:lnTo>
                      <a:pt x="1601" y="705"/>
                    </a:lnTo>
                    <a:lnTo>
                      <a:pt x="1601" y="708"/>
                    </a:lnTo>
                    <a:lnTo>
                      <a:pt x="1604" y="714"/>
                    </a:lnTo>
                    <a:lnTo>
                      <a:pt x="1609" y="722"/>
                    </a:lnTo>
                    <a:lnTo>
                      <a:pt x="1621" y="742"/>
                    </a:lnTo>
                    <a:lnTo>
                      <a:pt x="1621" y="745"/>
                    </a:lnTo>
                    <a:lnTo>
                      <a:pt x="1627" y="751"/>
                    </a:lnTo>
                    <a:lnTo>
                      <a:pt x="1627" y="754"/>
                    </a:lnTo>
                    <a:lnTo>
                      <a:pt x="1632" y="766"/>
                    </a:lnTo>
                    <a:lnTo>
                      <a:pt x="1641" y="780"/>
                    </a:lnTo>
                    <a:lnTo>
                      <a:pt x="1647" y="794"/>
                    </a:lnTo>
                    <a:lnTo>
                      <a:pt x="1650" y="800"/>
                    </a:lnTo>
                    <a:lnTo>
                      <a:pt x="1658" y="817"/>
                    </a:lnTo>
                    <a:lnTo>
                      <a:pt x="1661" y="826"/>
                    </a:lnTo>
                    <a:lnTo>
                      <a:pt x="1676" y="858"/>
                    </a:lnTo>
                    <a:lnTo>
                      <a:pt x="1678" y="863"/>
                    </a:lnTo>
                    <a:lnTo>
                      <a:pt x="1681" y="875"/>
                    </a:lnTo>
                    <a:lnTo>
                      <a:pt x="1681" y="892"/>
                    </a:lnTo>
                    <a:lnTo>
                      <a:pt x="1684" y="901"/>
                    </a:lnTo>
                    <a:lnTo>
                      <a:pt x="1684" y="907"/>
                    </a:lnTo>
                    <a:lnTo>
                      <a:pt x="1684" y="912"/>
                    </a:lnTo>
                    <a:lnTo>
                      <a:pt x="1684" y="924"/>
                    </a:lnTo>
                    <a:lnTo>
                      <a:pt x="1684" y="938"/>
                    </a:lnTo>
                    <a:lnTo>
                      <a:pt x="1681" y="967"/>
                    </a:lnTo>
                    <a:lnTo>
                      <a:pt x="1681" y="973"/>
                    </a:lnTo>
                    <a:lnTo>
                      <a:pt x="1678" y="979"/>
                    </a:lnTo>
                    <a:lnTo>
                      <a:pt x="1678" y="984"/>
                    </a:lnTo>
                    <a:lnTo>
                      <a:pt x="1673" y="1002"/>
                    </a:lnTo>
                    <a:lnTo>
                      <a:pt x="1670" y="1007"/>
                    </a:lnTo>
                    <a:lnTo>
                      <a:pt x="1670" y="1013"/>
                    </a:lnTo>
                    <a:lnTo>
                      <a:pt x="1661" y="1039"/>
                    </a:lnTo>
                    <a:lnTo>
                      <a:pt x="1658" y="1051"/>
                    </a:lnTo>
                    <a:lnTo>
                      <a:pt x="1655" y="1054"/>
                    </a:lnTo>
                    <a:lnTo>
                      <a:pt x="1655" y="1059"/>
                    </a:lnTo>
                    <a:lnTo>
                      <a:pt x="1653" y="1068"/>
                    </a:lnTo>
                    <a:lnTo>
                      <a:pt x="1638" y="1079"/>
                    </a:lnTo>
                    <a:lnTo>
                      <a:pt x="1632" y="1085"/>
                    </a:lnTo>
                    <a:lnTo>
                      <a:pt x="1618" y="1094"/>
                    </a:lnTo>
                    <a:lnTo>
                      <a:pt x="1598" y="1108"/>
                    </a:lnTo>
                    <a:lnTo>
                      <a:pt x="1560" y="1123"/>
                    </a:lnTo>
                    <a:lnTo>
                      <a:pt x="1555" y="1126"/>
                    </a:lnTo>
                    <a:lnTo>
                      <a:pt x="1546" y="1128"/>
                    </a:lnTo>
                    <a:lnTo>
                      <a:pt x="1540" y="1131"/>
                    </a:lnTo>
                    <a:lnTo>
                      <a:pt x="1520" y="1140"/>
                    </a:lnTo>
                    <a:lnTo>
                      <a:pt x="1500" y="1151"/>
                    </a:lnTo>
                    <a:lnTo>
                      <a:pt x="1488" y="1154"/>
                    </a:lnTo>
                    <a:lnTo>
                      <a:pt x="1474" y="1160"/>
                    </a:lnTo>
                    <a:lnTo>
                      <a:pt x="1457" y="1163"/>
                    </a:lnTo>
                    <a:lnTo>
                      <a:pt x="1445" y="1172"/>
                    </a:lnTo>
                    <a:lnTo>
                      <a:pt x="1431" y="1174"/>
                    </a:lnTo>
                    <a:lnTo>
                      <a:pt x="1411" y="1177"/>
                    </a:lnTo>
                    <a:lnTo>
                      <a:pt x="1408" y="1177"/>
                    </a:lnTo>
                    <a:lnTo>
                      <a:pt x="1385" y="1183"/>
                    </a:lnTo>
                    <a:lnTo>
                      <a:pt x="1367" y="1183"/>
                    </a:lnTo>
                    <a:lnTo>
                      <a:pt x="1350" y="1183"/>
                    </a:lnTo>
                    <a:lnTo>
                      <a:pt x="1333" y="1180"/>
                    </a:lnTo>
                    <a:lnTo>
                      <a:pt x="1321" y="1180"/>
                    </a:lnTo>
                    <a:lnTo>
                      <a:pt x="1310" y="1177"/>
                    </a:lnTo>
                    <a:lnTo>
                      <a:pt x="1298" y="1174"/>
                    </a:lnTo>
                    <a:lnTo>
                      <a:pt x="1281" y="1172"/>
                    </a:lnTo>
                    <a:lnTo>
                      <a:pt x="1238" y="1166"/>
                    </a:lnTo>
                    <a:lnTo>
                      <a:pt x="1235" y="1166"/>
                    </a:lnTo>
                    <a:lnTo>
                      <a:pt x="1212" y="1160"/>
                    </a:lnTo>
                    <a:lnTo>
                      <a:pt x="1180" y="1154"/>
                    </a:lnTo>
                    <a:lnTo>
                      <a:pt x="1149" y="1151"/>
                    </a:lnTo>
                    <a:lnTo>
                      <a:pt x="1120" y="1149"/>
                    </a:lnTo>
                    <a:lnTo>
                      <a:pt x="1108" y="1149"/>
                    </a:lnTo>
                    <a:lnTo>
                      <a:pt x="1100" y="1149"/>
                    </a:lnTo>
                    <a:lnTo>
                      <a:pt x="1071" y="1146"/>
                    </a:lnTo>
                    <a:lnTo>
                      <a:pt x="1019" y="1143"/>
                    </a:lnTo>
                    <a:lnTo>
                      <a:pt x="999" y="1143"/>
                    </a:lnTo>
                    <a:lnTo>
                      <a:pt x="996" y="1143"/>
                    </a:lnTo>
                    <a:lnTo>
                      <a:pt x="970" y="1140"/>
                    </a:lnTo>
                    <a:lnTo>
                      <a:pt x="959" y="1143"/>
                    </a:lnTo>
                    <a:lnTo>
                      <a:pt x="938" y="1146"/>
                    </a:lnTo>
                    <a:lnTo>
                      <a:pt x="924" y="1151"/>
                    </a:lnTo>
                    <a:lnTo>
                      <a:pt x="915" y="1154"/>
                    </a:lnTo>
                    <a:lnTo>
                      <a:pt x="910" y="1160"/>
                    </a:lnTo>
                    <a:lnTo>
                      <a:pt x="892" y="1169"/>
                    </a:lnTo>
                    <a:lnTo>
                      <a:pt x="881" y="1172"/>
                    </a:lnTo>
                    <a:lnTo>
                      <a:pt x="872" y="1169"/>
                    </a:lnTo>
                    <a:lnTo>
                      <a:pt x="858" y="1169"/>
                    </a:lnTo>
                    <a:lnTo>
                      <a:pt x="846" y="1169"/>
                    </a:lnTo>
                    <a:lnTo>
                      <a:pt x="840" y="1169"/>
                    </a:lnTo>
                    <a:lnTo>
                      <a:pt x="838" y="1169"/>
                    </a:lnTo>
                    <a:lnTo>
                      <a:pt x="835" y="1169"/>
                    </a:lnTo>
                    <a:lnTo>
                      <a:pt x="803" y="1166"/>
                    </a:lnTo>
                    <a:lnTo>
                      <a:pt x="780" y="1163"/>
                    </a:lnTo>
                    <a:lnTo>
                      <a:pt x="777" y="1163"/>
                    </a:lnTo>
                    <a:lnTo>
                      <a:pt x="768" y="1160"/>
                    </a:lnTo>
                    <a:lnTo>
                      <a:pt x="766" y="1160"/>
                    </a:lnTo>
                    <a:lnTo>
                      <a:pt x="745" y="1154"/>
                    </a:lnTo>
                    <a:lnTo>
                      <a:pt x="734" y="1149"/>
                    </a:lnTo>
                    <a:lnTo>
                      <a:pt x="699" y="1137"/>
                    </a:lnTo>
                    <a:lnTo>
                      <a:pt x="685" y="1131"/>
                    </a:lnTo>
                    <a:lnTo>
                      <a:pt x="673" y="1126"/>
                    </a:lnTo>
                    <a:lnTo>
                      <a:pt x="650" y="1120"/>
                    </a:lnTo>
                    <a:lnTo>
                      <a:pt x="630" y="1114"/>
                    </a:lnTo>
                    <a:lnTo>
                      <a:pt x="593" y="1108"/>
                    </a:lnTo>
                    <a:lnTo>
                      <a:pt x="578" y="1102"/>
                    </a:lnTo>
                    <a:lnTo>
                      <a:pt x="550" y="1097"/>
                    </a:lnTo>
                    <a:lnTo>
                      <a:pt x="538" y="1091"/>
                    </a:lnTo>
                    <a:lnTo>
                      <a:pt x="524" y="1085"/>
                    </a:lnTo>
                    <a:lnTo>
                      <a:pt x="509" y="1079"/>
                    </a:lnTo>
                    <a:lnTo>
                      <a:pt x="498" y="1074"/>
                    </a:lnTo>
                    <a:lnTo>
                      <a:pt x="489" y="1071"/>
                    </a:lnTo>
                    <a:lnTo>
                      <a:pt x="463" y="1059"/>
                    </a:lnTo>
                    <a:lnTo>
                      <a:pt x="446" y="1054"/>
                    </a:lnTo>
                    <a:lnTo>
                      <a:pt x="440" y="1051"/>
                    </a:lnTo>
                    <a:lnTo>
                      <a:pt x="408" y="1036"/>
                    </a:lnTo>
                    <a:lnTo>
                      <a:pt x="397" y="1028"/>
                    </a:lnTo>
                    <a:lnTo>
                      <a:pt x="359" y="1007"/>
                    </a:lnTo>
                    <a:lnTo>
                      <a:pt x="322" y="990"/>
                    </a:lnTo>
                    <a:lnTo>
                      <a:pt x="319" y="990"/>
                    </a:lnTo>
                    <a:lnTo>
                      <a:pt x="311" y="984"/>
                    </a:lnTo>
                    <a:lnTo>
                      <a:pt x="296" y="976"/>
                    </a:lnTo>
                    <a:lnTo>
                      <a:pt x="293" y="973"/>
                    </a:lnTo>
                    <a:lnTo>
                      <a:pt x="279" y="967"/>
                    </a:lnTo>
                    <a:lnTo>
                      <a:pt x="273" y="964"/>
                    </a:lnTo>
                    <a:lnTo>
                      <a:pt x="253" y="953"/>
                    </a:lnTo>
                    <a:lnTo>
                      <a:pt x="250" y="950"/>
                    </a:lnTo>
                    <a:lnTo>
                      <a:pt x="239" y="950"/>
                    </a:lnTo>
                    <a:lnTo>
                      <a:pt x="239" y="947"/>
                    </a:lnTo>
                    <a:lnTo>
                      <a:pt x="230" y="944"/>
                    </a:lnTo>
                    <a:lnTo>
                      <a:pt x="221" y="938"/>
                    </a:lnTo>
                    <a:lnTo>
                      <a:pt x="210" y="933"/>
                    </a:lnTo>
                    <a:lnTo>
                      <a:pt x="204" y="927"/>
                    </a:lnTo>
                    <a:lnTo>
                      <a:pt x="190" y="918"/>
                    </a:lnTo>
                    <a:lnTo>
                      <a:pt x="190" y="915"/>
                    </a:lnTo>
                    <a:lnTo>
                      <a:pt x="155" y="895"/>
                    </a:lnTo>
                    <a:lnTo>
                      <a:pt x="146" y="895"/>
                    </a:lnTo>
                    <a:lnTo>
                      <a:pt x="129" y="886"/>
                    </a:lnTo>
                    <a:lnTo>
                      <a:pt x="109" y="872"/>
                    </a:lnTo>
                    <a:lnTo>
                      <a:pt x="106" y="866"/>
                    </a:lnTo>
                    <a:lnTo>
                      <a:pt x="95" y="863"/>
                    </a:lnTo>
                    <a:lnTo>
                      <a:pt x="92" y="861"/>
                    </a:lnTo>
                    <a:lnTo>
                      <a:pt x="89" y="858"/>
                    </a:lnTo>
                    <a:lnTo>
                      <a:pt x="89" y="855"/>
                    </a:lnTo>
                    <a:lnTo>
                      <a:pt x="92" y="852"/>
                    </a:lnTo>
                    <a:lnTo>
                      <a:pt x="103" y="849"/>
                    </a:lnTo>
                    <a:lnTo>
                      <a:pt x="106" y="852"/>
                    </a:lnTo>
                    <a:lnTo>
                      <a:pt x="106" y="855"/>
                    </a:lnTo>
                    <a:lnTo>
                      <a:pt x="109" y="858"/>
                    </a:lnTo>
                    <a:lnTo>
                      <a:pt x="118" y="858"/>
                    </a:lnTo>
                    <a:lnTo>
                      <a:pt x="123" y="861"/>
                    </a:lnTo>
                    <a:lnTo>
                      <a:pt x="135" y="866"/>
                    </a:lnTo>
                    <a:lnTo>
                      <a:pt x="149" y="872"/>
                    </a:lnTo>
                    <a:lnTo>
                      <a:pt x="167" y="878"/>
                    </a:lnTo>
                    <a:lnTo>
                      <a:pt x="178" y="878"/>
                    </a:lnTo>
                    <a:lnTo>
                      <a:pt x="184" y="881"/>
                    </a:lnTo>
                    <a:lnTo>
                      <a:pt x="195" y="884"/>
                    </a:lnTo>
                    <a:lnTo>
                      <a:pt x="198" y="886"/>
                    </a:lnTo>
                    <a:lnTo>
                      <a:pt x="201" y="889"/>
                    </a:lnTo>
                    <a:lnTo>
                      <a:pt x="204" y="892"/>
                    </a:lnTo>
                    <a:lnTo>
                      <a:pt x="207" y="892"/>
                    </a:lnTo>
                    <a:lnTo>
                      <a:pt x="207" y="895"/>
                    </a:lnTo>
                    <a:lnTo>
                      <a:pt x="201" y="898"/>
                    </a:lnTo>
                    <a:lnTo>
                      <a:pt x="195" y="901"/>
                    </a:lnTo>
                    <a:lnTo>
                      <a:pt x="192" y="898"/>
                    </a:lnTo>
                    <a:lnTo>
                      <a:pt x="192" y="895"/>
                    </a:lnTo>
                    <a:lnTo>
                      <a:pt x="192" y="892"/>
                    </a:lnTo>
                    <a:lnTo>
                      <a:pt x="190" y="889"/>
                    </a:lnTo>
                    <a:lnTo>
                      <a:pt x="192" y="889"/>
                    </a:lnTo>
                    <a:lnTo>
                      <a:pt x="195" y="889"/>
                    </a:lnTo>
                    <a:lnTo>
                      <a:pt x="195" y="886"/>
                    </a:lnTo>
                    <a:lnTo>
                      <a:pt x="192" y="886"/>
                    </a:lnTo>
                    <a:lnTo>
                      <a:pt x="192" y="884"/>
                    </a:lnTo>
                    <a:lnTo>
                      <a:pt x="192" y="886"/>
                    </a:lnTo>
                    <a:lnTo>
                      <a:pt x="190" y="886"/>
                    </a:lnTo>
                    <a:lnTo>
                      <a:pt x="192" y="886"/>
                    </a:lnTo>
                    <a:lnTo>
                      <a:pt x="190" y="886"/>
                    </a:lnTo>
                    <a:lnTo>
                      <a:pt x="187" y="889"/>
                    </a:lnTo>
                    <a:lnTo>
                      <a:pt x="184" y="892"/>
                    </a:lnTo>
                    <a:lnTo>
                      <a:pt x="181" y="892"/>
                    </a:lnTo>
                    <a:lnTo>
                      <a:pt x="178" y="892"/>
                    </a:lnTo>
                    <a:lnTo>
                      <a:pt x="178" y="895"/>
                    </a:lnTo>
                    <a:lnTo>
                      <a:pt x="178" y="898"/>
                    </a:lnTo>
                    <a:lnTo>
                      <a:pt x="181" y="901"/>
                    </a:lnTo>
                    <a:lnTo>
                      <a:pt x="184" y="904"/>
                    </a:lnTo>
                    <a:lnTo>
                      <a:pt x="195" y="907"/>
                    </a:lnTo>
                    <a:lnTo>
                      <a:pt x="204" y="912"/>
                    </a:lnTo>
                    <a:lnTo>
                      <a:pt x="221" y="918"/>
                    </a:lnTo>
                    <a:lnTo>
                      <a:pt x="230" y="918"/>
                    </a:lnTo>
                    <a:lnTo>
                      <a:pt x="233" y="918"/>
                    </a:lnTo>
                    <a:lnTo>
                      <a:pt x="236" y="921"/>
                    </a:lnTo>
                    <a:lnTo>
                      <a:pt x="244" y="924"/>
                    </a:lnTo>
                    <a:lnTo>
                      <a:pt x="247" y="924"/>
                    </a:lnTo>
                    <a:lnTo>
                      <a:pt x="256" y="921"/>
                    </a:lnTo>
                    <a:lnTo>
                      <a:pt x="256" y="918"/>
                    </a:lnTo>
                    <a:lnTo>
                      <a:pt x="264" y="915"/>
                    </a:lnTo>
                    <a:lnTo>
                      <a:pt x="267" y="910"/>
                    </a:lnTo>
                    <a:lnTo>
                      <a:pt x="276" y="910"/>
                    </a:lnTo>
                    <a:lnTo>
                      <a:pt x="279" y="907"/>
                    </a:lnTo>
                    <a:lnTo>
                      <a:pt x="285" y="904"/>
                    </a:lnTo>
                    <a:lnTo>
                      <a:pt x="287" y="904"/>
                    </a:lnTo>
                    <a:lnTo>
                      <a:pt x="287" y="907"/>
                    </a:lnTo>
                    <a:lnTo>
                      <a:pt x="285" y="910"/>
                    </a:lnTo>
                    <a:lnTo>
                      <a:pt x="279" y="915"/>
                    </a:lnTo>
                    <a:lnTo>
                      <a:pt x="276" y="918"/>
                    </a:lnTo>
                    <a:lnTo>
                      <a:pt x="279" y="921"/>
                    </a:lnTo>
                    <a:lnTo>
                      <a:pt x="276" y="924"/>
                    </a:lnTo>
                    <a:lnTo>
                      <a:pt x="276" y="927"/>
                    </a:lnTo>
                    <a:lnTo>
                      <a:pt x="279" y="927"/>
                    </a:lnTo>
                    <a:lnTo>
                      <a:pt x="282" y="927"/>
                    </a:lnTo>
                    <a:lnTo>
                      <a:pt x="282" y="930"/>
                    </a:lnTo>
                    <a:lnTo>
                      <a:pt x="282" y="927"/>
                    </a:lnTo>
                    <a:lnTo>
                      <a:pt x="279" y="927"/>
                    </a:lnTo>
                    <a:lnTo>
                      <a:pt x="276" y="927"/>
                    </a:lnTo>
                    <a:lnTo>
                      <a:pt x="273" y="927"/>
                    </a:lnTo>
                    <a:lnTo>
                      <a:pt x="276" y="927"/>
                    </a:lnTo>
                    <a:lnTo>
                      <a:pt x="279" y="927"/>
                    </a:lnTo>
                    <a:lnTo>
                      <a:pt x="282" y="930"/>
                    </a:lnTo>
                    <a:lnTo>
                      <a:pt x="276" y="930"/>
                    </a:lnTo>
                    <a:lnTo>
                      <a:pt x="279" y="930"/>
                    </a:lnTo>
                    <a:lnTo>
                      <a:pt x="282" y="930"/>
                    </a:lnTo>
                    <a:lnTo>
                      <a:pt x="279" y="933"/>
                    </a:lnTo>
                    <a:lnTo>
                      <a:pt x="276" y="933"/>
                    </a:lnTo>
                    <a:lnTo>
                      <a:pt x="273" y="933"/>
                    </a:lnTo>
                    <a:lnTo>
                      <a:pt x="273" y="935"/>
                    </a:lnTo>
                    <a:lnTo>
                      <a:pt x="270" y="935"/>
                    </a:lnTo>
                    <a:lnTo>
                      <a:pt x="273" y="933"/>
                    </a:lnTo>
                    <a:lnTo>
                      <a:pt x="270" y="935"/>
                    </a:lnTo>
                    <a:lnTo>
                      <a:pt x="267" y="935"/>
                    </a:lnTo>
                    <a:lnTo>
                      <a:pt x="264" y="935"/>
                    </a:lnTo>
                    <a:lnTo>
                      <a:pt x="264" y="938"/>
                    </a:lnTo>
                    <a:lnTo>
                      <a:pt x="262" y="938"/>
                    </a:lnTo>
                    <a:lnTo>
                      <a:pt x="264" y="938"/>
                    </a:lnTo>
                    <a:lnTo>
                      <a:pt x="264" y="941"/>
                    </a:lnTo>
                    <a:lnTo>
                      <a:pt x="267" y="944"/>
                    </a:lnTo>
                    <a:lnTo>
                      <a:pt x="267" y="941"/>
                    </a:lnTo>
                    <a:lnTo>
                      <a:pt x="270" y="941"/>
                    </a:lnTo>
                    <a:lnTo>
                      <a:pt x="270" y="938"/>
                    </a:lnTo>
                    <a:lnTo>
                      <a:pt x="273" y="938"/>
                    </a:lnTo>
                    <a:lnTo>
                      <a:pt x="273" y="941"/>
                    </a:lnTo>
                    <a:lnTo>
                      <a:pt x="279" y="938"/>
                    </a:lnTo>
                    <a:lnTo>
                      <a:pt x="285" y="933"/>
                    </a:lnTo>
                    <a:lnTo>
                      <a:pt x="290" y="930"/>
                    </a:lnTo>
                    <a:lnTo>
                      <a:pt x="293" y="927"/>
                    </a:lnTo>
                    <a:lnTo>
                      <a:pt x="296" y="927"/>
                    </a:lnTo>
                    <a:lnTo>
                      <a:pt x="299" y="924"/>
                    </a:lnTo>
                    <a:lnTo>
                      <a:pt x="305" y="924"/>
                    </a:lnTo>
                    <a:lnTo>
                      <a:pt x="305" y="921"/>
                    </a:lnTo>
                    <a:lnTo>
                      <a:pt x="305" y="918"/>
                    </a:lnTo>
                    <a:lnTo>
                      <a:pt x="305" y="915"/>
                    </a:lnTo>
                    <a:lnTo>
                      <a:pt x="305" y="918"/>
                    </a:lnTo>
                    <a:lnTo>
                      <a:pt x="308" y="918"/>
                    </a:lnTo>
                    <a:lnTo>
                      <a:pt x="308" y="921"/>
                    </a:lnTo>
                    <a:lnTo>
                      <a:pt x="308" y="918"/>
                    </a:lnTo>
                    <a:lnTo>
                      <a:pt x="308" y="915"/>
                    </a:lnTo>
                    <a:lnTo>
                      <a:pt x="308" y="912"/>
                    </a:lnTo>
                    <a:lnTo>
                      <a:pt x="311" y="915"/>
                    </a:lnTo>
                    <a:lnTo>
                      <a:pt x="311" y="912"/>
                    </a:lnTo>
                    <a:lnTo>
                      <a:pt x="313" y="912"/>
                    </a:lnTo>
                    <a:lnTo>
                      <a:pt x="316" y="912"/>
                    </a:lnTo>
                    <a:lnTo>
                      <a:pt x="316" y="910"/>
                    </a:lnTo>
                    <a:lnTo>
                      <a:pt x="319" y="910"/>
                    </a:lnTo>
                    <a:lnTo>
                      <a:pt x="319" y="907"/>
                    </a:lnTo>
                    <a:lnTo>
                      <a:pt x="322" y="907"/>
                    </a:lnTo>
                    <a:lnTo>
                      <a:pt x="325" y="907"/>
                    </a:lnTo>
                    <a:lnTo>
                      <a:pt x="322" y="904"/>
                    </a:lnTo>
                    <a:lnTo>
                      <a:pt x="325" y="904"/>
                    </a:lnTo>
                    <a:lnTo>
                      <a:pt x="322" y="904"/>
                    </a:lnTo>
                    <a:lnTo>
                      <a:pt x="325" y="904"/>
                    </a:lnTo>
                    <a:lnTo>
                      <a:pt x="325" y="901"/>
                    </a:lnTo>
                    <a:lnTo>
                      <a:pt x="328" y="901"/>
                    </a:lnTo>
                    <a:lnTo>
                      <a:pt x="328" y="898"/>
                    </a:lnTo>
                    <a:lnTo>
                      <a:pt x="331" y="898"/>
                    </a:lnTo>
                    <a:lnTo>
                      <a:pt x="328" y="898"/>
                    </a:lnTo>
                    <a:lnTo>
                      <a:pt x="331" y="895"/>
                    </a:lnTo>
                    <a:lnTo>
                      <a:pt x="334" y="892"/>
                    </a:lnTo>
                    <a:lnTo>
                      <a:pt x="336" y="892"/>
                    </a:lnTo>
                    <a:lnTo>
                      <a:pt x="336" y="889"/>
                    </a:lnTo>
                    <a:lnTo>
                      <a:pt x="339" y="889"/>
                    </a:lnTo>
                    <a:lnTo>
                      <a:pt x="339" y="892"/>
                    </a:lnTo>
                    <a:lnTo>
                      <a:pt x="339" y="889"/>
                    </a:lnTo>
                    <a:lnTo>
                      <a:pt x="342" y="889"/>
                    </a:lnTo>
                    <a:lnTo>
                      <a:pt x="339" y="889"/>
                    </a:lnTo>
                    <a:lnTo>
                      <a:pt x="342" y="889"/>
                    </a:lnTo>
                    <a:lnTo>
                      <a:pt x="339" y="889"/>
                    </a:lnTo>
                    <a:lnTo>
                      <a:pt x="342" y="889"/>
                    </a:lnTo>
                    <a:lnTo>
                      <a:pt x="342" y="886"/>
                    </a:lnTo>
                    <a:lnTo>
                      <a:pt x="345" y="886"/>
                    </a:lnTo>
                    <a:lnTo>
                      <a:pt x="345" y="884"/>
                    </a:lnTo>
                    <a:lnTo>
                      <a:pt x="345" y="886"/>
                    </a:lnTo>
                    <a:lnTo>
                      <a:pt x="345" y="884"/>
                    </a:lnTo>
                    <a:lnTo>
                      <a:pt x="348" y="884"/>
                    </a:lnTo>
                    <a:lnTo>
                      <a:pt x="348" y="886"/>
                    </a:lnTo>
                    <a:lnTo>
                      <a:pt x="348" y="884"/>
                    </a:lnTo>
                    <a:lnTo>
                      <a:pt x="351" y="884"/>
                    </a:lnTo>
                    <a:lnTo>
                      <a:pt x="354" y="884"/>
                    </a:lnTo>
                    <a:lnTo>
                      <a:pt x="354" y="881"/>
                    </a:lnTo>
                    <a:lnTo>
                      <a:pt x="357" y="881"/>
                    </a:lnTo>
                    <a:lnTo>
                      <a:pt x="357" y="884"/>
                    </a:lnTo>
                    <a:lnTo>
                      <a:pt x="357" y="881"/>
                    </a:lnTo>
                    <a:lnTo>
                      <a:pt x="354" y="881"/>
                    </a:lnTo>
                    <a:lnTo>
                      <a:pt x="357" y="881"/>
                    </a:lnTo>
                    <a:lnTo>
                      <a:pt x="354" y="881"/>
                    </a:lnTo>
                    <a:lnTo>
                      <a:pt x="354" y="884"/>
                    </a:lnTo>
                    <a:lnTo>
                      <a:pt x="351" y="884"/>
                    </a:lnTo>
                    <a:lnTo>
                      <a:pt x="348" y="884"/>
                    </a:lnTo>
                    <a:lnTo>
                      <a:pt x="345" y="884"/>
                    </a:lnTo>
                    <a:lnTo>
                      <a:pt x="348" y="884"/>
                    </a:lnTo>
                    <a:lnTo>
                      <a:pt x="345" y="884"/>
                    </a:lnTo>
                    <a:lnTo>
                      <a:pt x="342" y="884"/>
                    </a:lnTo>
                    <a:lnTo>
                      <a:pt x="342" y="886"/>
                    </a:lnTo>
                    <a:lnTo>
                      <a:pt x="342" y="884"/>
                    </a:lnTo>
                    <a:lnTo>
                      <a:pt x="339" y="881"/>
                    </a:lnTo>
                    <a:lnTo>
                      <a:pt x="342" y="878"/>
                    </a:lnTo>
                    <a:lnTo>
                      <a:pt x="345" y="875"/>
                    </a:lnTo>
                    <a:lnTo>
                      <a:pt x="348" y="875"/>
                    </a:lnTo>
                    <a:lnTo>
                      <a:pt x="345" y="875"/>
                    </a:lnTo>
                    <a:lnTo>
                      <a:pt x="342" y="875"/>
                    </a:lnTo>
                    <a:lnTo>
                      <a:pt x="342" y="878"/>
                    </a:lnTo>
                    <a:lnTo>
                      <a:pt x="339" y="878"/>
                    </a:lnTo>
                    <a:lnTo>
                      <a:pt x="339" y="881"/>
                    </a:lnTo>
                    <a:lnTo>
                      <a:pt x="336" y="881"/>
                    </a:lnTo>
                    <a:lnTo>
                      <a:pt x="336" y="884"/>
                    </a:lnTo>
                    <a:lnTo>
                      <a:pt x="334" y="884"/>
                    </a:lnTo>
                    <a:lnTo>
                      <a:pt x="334" y="886"/>
                    </a:lnTo>
                    <a:lnTo>
                      <a:pt x="336" y="886"/>
                    </a:lnTo>
                    <a:lnTo>
                      <a:pt x="336" y="889"/>
                    </a:lnTo>
                    <a:lnTo>
                      <a:pt x="334" y="889"/>
                    </a:lnTo>
                    <a:lnTo>
                      <a:pt x="331" y="889"/>
                    </a:lnTo>
                    <a:lnTo>
                      <a:pt x="331" y="892"/>
                    </a:lnTo>
                    <a:lnTo>
                      <a:pt x="328" y="895"/>
                    </a:lnTo>
                    <a:lnTo>
                      <a:pt x="325" y="895"/>
                    </a:lnTo>
                    <a:lnTo>
                      <a:pt x="325" y="898"/>
                    </a:lnTo>
                    <a:lnTo>
                      <a:pt x="325" y="895"/>
                    </a:lnTo>
                    <a:lnTo>
                      <a:pt x="325" y="898"/>
                    </a:lnTo>
                    <a:lnTo>
                      <a:pt x="322" y="898"/>
                    </a:lnTo>
                    <a:lnTo>
                      <a:pt x="322" y="901"/>
                    </a:lnTo>
                    <a:lnTo>
                      <a:pt x="319" y="901"/>
                    </a:lnTo>
                    <a:lnTo>
                      <a:pt x="319" y="898"/>
                    </a:lnTo>
                    <a:lnTo>
                      <a:pt x="319" y="895"/>
                    </a:lnTo>
                    <a:lnTo>
                      <a:pt x="319" y="898"/>
                    </a:lnTo>
                    <a:lnTo>
                      <a:pt x="316" y="898"/>
                    </a:lnTo>
                    <a:lnTo>
                      <a:pt x="313" y="898"/>
                    </a:lnTo>
                    <a:lnTo>
                      <a:pt x="313" y="901"/>
                    </a:lnTo>
                    <a:lnTo>
                      <a:pt x="311" y="904"/>
                    </a:lnTo>
                    <a:lnTo>
                      <a:pt x="311" y="907"/>
                    </a:lnTo>
                    <a:lnTo>
                      <a:pt x="308" y="907"/>
                    </a:lnTo>
                    <a:lnTo>
                      <a:pt x="308" y="910"/>
                    </a:lnTo>
                    <a:lnTo>
                      <a:pt x="308" y="907"/>
                    </a:lnTo>
                    <a:lnTo>
                      <a:pt x="305" y="907"/>
                    </a:lnTo>
                    <a:lnTo>
                      <a:pt x="302" y="910"/>
                    </a:lnTo>
                    <a:lnTo>
                      <a:pt x="299" y="910"/>
                    </a:lnTo>
                    <a:lnTo>
                      <a:pt x="296" y="910"/>
                    </a:lnTo>
                    <a:lnTo>
                      <a:pt x="296" y="912"/>
                    </a:lnTo>
                    <a:lnTo>
                      <a:pt x="293" y="912"/>
                    </a:lnTo>
                    <a:lnTo>
                      <a:pt x="293" y="915"/>
                    </a:lnTo>
                    <a:lnTo>
                      <a:pt x="290" y="918"/>
                    </a:lnTo>
                    <a:lnTo>
                      <a:pt x="290" y="915"/>
                    </a:lnTo>
                    <a:lnTo>
                      <a:pt x="293" y="915"/>
                    </a:lnTo>
                    <a:lnTo>
                      <a:pt x="293" y="912"/>
                    </a:lnTo>
                    <a:lnTo>
                      <a:pt x="296" y="912"/>
                    </a:lnTo>
                    <a:lnTo>
                      <a:pt x="296" y="907"/>
                    </a:lnTo>
                    <a:lnTo>
                      <a:pt x="308" y="892"/>
                    </a:lnTo>
                    <a:lnTo>
                      <a:pt x="311" y="892"/>
                    </a:lnTo>
                    <a:lnTo>
                      <a:pt x="313" y="886"/>
                    </a:lnTo>
                    <a:lnTo>
                      <a:pt x="325" y="881"/>
                    </a:lnTo>
                    <a:lnTo>
                      <a:pt x="331" y="875"/>
                    </a:lnTo>
                    <a:lnTo>
                      <a:pt x="331" y="872"/>
                    </a:lnTo>
                    <a:lnTo>
                      <a:pt x="336" y="863"/>
                    </a:lnTo>
                    <a:lnTo>
                      <a:pt x="339" y="858"/>
                    </a:lnTo>
                    <a:lnTo>
                      <a:pt x="339" y="852"/>
                    </a:lnTo>
                    <a:lnTo>
                      <a:pt x="336" y="840"/>
                    </a:lnTo>
                    <a:lnTo>
                      <a:pt x="336" y="835"/>
                    </a:lnTo>
                    <a:lnTo>
                      <a:pt x="336" y="832"/>
                    </a:lnTo>
                    <a:lnTo>
                      <a:pt x="334" y="826"/>
                    </a:lnTo>
                    <a:lnTo>
                      <a:pt x="331" y="820"/>
                    </a:lnTo>
                    <a:lnTo>
                      <a:pt x="325" y="806"/>
                    </a:lnTo>
                    <a:lnTo>
                      <a:pt x="322" y="803"/>
                    </a:lnTo>
                    <a:lnTo>
                      <a:pt x="319" y="800"/>
                    </a:lnTo>
                    <a:lnTo>
                      <a:pt x="313" y="797"/>
                    </a:lnTo>
                    <a:lnTo>
                      <a:pt x="311" y="794"/>
                    </a:lnTo>
                    <a:lnTo>
                      <a:pt x="302" y="791"/>
                    </a:lnTo>
                    <a:lnTo>
                      <a:pt x="296" y="791"/>
                    </a:lnTo>
                    <a:lnTo>
                      <a:pt x="290" y="797"/>
                    </a:lnTo>
                    <a:lnTo>
                      <a:pt x="290" y="803"/>
                    </a:lnTo>
                    <a:lnTo>
                      <a:pt x="279" y="812"/>
                    </a:lnTo>
                    <a:lnTo>
                      <a:pt x="262" y="817"/>
                    </a:lnTo>
                    <a:lnTo>
                      <a:pt x="259" y="817"/>
                    </a:lnTo>
                    <a:lnTo>
                      <a:pt x="253" y="817"/>
                    </a:lnTo>
                    <a:lnTo>
                      <a:pt x="250" y="817"/>
                    </a:lnTo>
                    <a:lnTo>
                      <a:pt x="247" y="814"/>
                    </a:lnTo>
                    <a:lnTo>
                      <a:pt x="244" y="812"/>
                    </a:lnTo>
                    <a:lnTo>
                      <a:pt x="244" y="809"/>
                    </a:lnTo>
                    <a:lnTo>
                      <a:pt x="241" y="803"/>
                    </a:lnTo>
                    <a:lnTo>
                      <a:pt x="241" y="794"/>
                    </a:lnTo>
                    <a:lnTo>
                      <a:pt x="244" y="794"/>
                    </a:lnTo>
                    <a:lnTo>
                      <a:pt x="244" y="791"/>
                    </a:lnTo>
                    <a:lnTo>
                      <a:pt x="250" y="786"/>
                    </a:lnTo>
                    <a:lnTo>
                      <a:pt x="302" y="774"/>
                    </a:lnTo>
                    <a:lnTo>
                      <a:pt x="308" y="771"/>
                    </a:lnTo>
                    <a:lnTo>
                      <a:pt x="311" y="768"/>
                    </a:lnTo>
                    <a:lnTo>
                      <a:pt x="311" y="766"/>
                    </a:lnTo>
                    <a:lnTo>
                      <a:pt x="308" y="763"/>
                    </a:lnTo>
                    <a:lnTo>
                      <a:pt x="311" y="763"/>
                    </a:lnTo>
                    <a:lnTo>
                      <a:pt x="322" y="760"/>
                    </a:lnTo>
                    <a:lnTo>
                      <a:pt x="334" y="757"/>
                    </a:lnTo>
                    <a:lnTo>
                      <a:pt x="336" y="757"/>
                    </a:lnTo>
                    <a:lnTo>
                      <a:pt x="339" y="757"/>
                    </a:lnTo>
                    <a:lnTo>
                      <a:pt x="348" y="760"/>
                    </a:lnTo>
                    <a:lnTo>
                      <a:pt x="359" y="763"/>
                    </a:lnTo>
                    <a:lnTo>
                      <a:pt x="371" y="766"/>
                    </a:lnTo>
                    <a:lnTo>
                      <a:pt x="374" y="768"/>
                    </a:lnTo>
                    <a:lnTo>
                      <a:pt x="385" y="768"/>
                    </a:lnTo>
                    <a:lnTo>
                      <a:pt x="394" y="771"/>
                    </a:lnTo>
                    <a:lnTo>
                      <a:pt x="400" y="771"/>
                    </a:lnTo>
                    <a:lnTo>
                      <a:pt x="408" y="771"/>
                    </a:lnTo>
                    <a:lnTo>
                      <a:pt x="411" y="768"/>
                    </a:lnTo>
                    <a:lnTo>
                      <a:pt x="440" y="766"/>
                    </a:lnTo>
                    <a:lnTo>
                      <a:pt x="460" y="766"/>
                    </a:lnTo>
                    <a:lnTo>
                      <a:pt x="503" y="768"/>
                    </a:lnTo>
                    <a:lnTo>
                      <a:pt x="515" y="768"/>
                    </a:lnTo>
                    <a:lnTo>
                      <a:pt x="538" y="768"/>
                    </a:lnTo>
                    <a:lnTo>
                      <a:pt x="541" y="768"/>
                    </a:lnTo>
                    <a:lnTo>
                      <a:pt x="558" y="768"/>
                    </a:lnTo>
                    <a:lnTo>
                      <a:pt x="581" y="768"/>
                    </a:lnTo>
                    <a:lnTo>
                      <a:pt x="587" y="768"/>
                    </a:lnTo>
                    <a:lnTo>
                      <a:pt x="607" y="768"/>
                    </a:lnTo>
                    <a:lnTo>
                      <a:pt x="610" y="768"/>
                    </a:lnTo>
                    <a:lnTo>
                      <a:pt x="645" y="768"/>
                    </a:lnTo>
                    <a:lnTo>
                      <a:pt x="647" y="768"/>
                    </a:lnTo>
                    <a:lnTo>
                      <a:pt x="659" y="766"/>
                    </a:lnTo>
                    <a:lnTo>
                      <a:pt x="691" y="766"/>
                    </a:lnTo>
                    <a:lnTo>
                      <a:pt x="708" y="766"/>
                    </a:lnTo>
                    <a:lnTo>
                      <a:pt x="725" y="766"/>
                    </a:lnTo>
                    <a:lnTo>
                      <a:pt x="737" y="766"/>
                    </a:lnTo>
                    <a:lnTo>
                      <a:pt x="751" y="763"/>
                    </a:lnTo>
                    <a:lnTo>
                      <a:pt x="757" y="763"/>
                    </a:lnTo>
                    <a:lnTo>
                      <a:pt x="763" y="763"/>
                    </a:lnTo>
                    <a:lnTo>
                      <a:pt x="777" y="760"/>
                    </a:lnTo>
                    <a:lnTo>
                      <a:pt x="780" y="760"/>
                    </a:lnTo>
                    <a:lnTo>
                      <a:pt x="783" y="760"/>
                    </a:lnTo>
                    <a:lnTo>
                      <a:pt x="803" y="754"/>
                    </a:lnTo>
                    <a:lnTo>
                      <a:pt x="812" y="751"/>
                    </a:lnTo>
                    <a:lnTo>
                      <a:pt x="817" y="748"/>
                    </a:lnTo>
                    <a:lnTo>
                      <a:pt x="820" y="748"/>
                    </a:lnTo>
                    <a:lnTo>
                      <a:pt x="829" y="745"/>
                    </a:lnTo>
                    <a:lnTo>
                      <a:pt x="835" y="742"/>
                    </a:lnTo>
                    <a:lnTo>
                      <a:pt x="840" y="737"/>
                    </a:lnTo>
                    <a:lnTo>
                      <a:pt x="843" y="737"/>
                    </a:lnTo>
                    <a:lnTo>
                      <a:pt x="843" y="740"/>
                    </a:lnTo>
                    <a:lnTo>
                      <a:pt x="849" y="748"/>
                    </a:lnTo>
                    <a:lnTo>
                      <a:pt x="849" y="754"/>
                    </a:lnTo>
                    <a:lnTo>
                      <a:pt x="849" y="757"/>
                    </a:lnTo>
                    <a:lnTo>
                      <a:pt x="849" y="763"/>
                    </a:lnTo>
                    <a:lnTo>
                      <a:pt x="852" y="763"/>
                    </a:lnTo>
                    <a:lnTo>
                      <a:pt x="855" y="766"/>
                    </a:lnTo>
                    <a:lnTo>
                      <a:pt x="861" y="768"/>
                    </a:lnTo>
                    <a:lnTo>
                      <a:pt x="866" y="771"/>
                    </a:lnTo>
                    <a:lnTo>
                      <a:pt x="869" y="774"/>
                    </a:lnTo>
                    <a:lnTo>
                      <a:pt x="875" y="774"/>
                    </a:lnTo>
                    <a:lnTo>
                      <a:pt x="889" y="777"/>
                    </a:lnTo>
                    <a:lnTo>
                      <a:pt x="898" y="783"/>
                    </a:lnTo>
                    <a:lnTo>
                      <a:pt x="901" y="783"/>
                    </a:lnTo>
                    <a:lnTo>
                      <a:pt x="907" y="783"/>
                    </a:lnTo>
                    <a:lnTo>
                      <a:pt x="918" y="786"/>
                    </a:lnTo>
                    <a:lnTo>
                      <a:pt x="921" y="786"/>
                    </a:lnTo>
                    <a:lnTo>
                      <a:pt x="924" y="789"/>
                    </a:lnTo>
                    <a:lnTo>
                      <a:pt x="927" y="791"/>
                    </a:lnTo>
                    <a:lnTo>
                      <a:pt x="927" y="794"/>
                    </a:lnTo>
                    <a:lnTo>
                      <a:pt x="924" y="797"/>
                    </a:lnTo>
                    <a:lnTo>
                      <a:pt x="912" y="800"/>
                    </a:lnTo>
                    <a:lnTo>
                      <a:pt x="892" y="803"/>
                    </a:lnTo>
                    <a:lnTo>
                      <a:pt x="892" y="806"/>
                    </a:lnTo>
                    <a:lnTo>
                      <a:pt x="889" y="809"/>
                    </a:lnTo>
                    <a:lnTo>
                      <a:pt x="887" y="812"/>
                    </a:lnTo>
                    <a:lnTo>
                      <a:pt x="887" y="814"/>
                    </a:lnTo>
                    <a:lnTo>
                      <a:pt x="884" y="817"/>
                    </a:lnTo>
                    <a:lnTo>
                      <a:pt x="884" y="823"/>
                    </a:lnTo>
                    <a:lnTo>
                      <a:pt x="887" y="823"/>
                    </a:lnTo>
                    <a:lnTo>
                      <a:pt x="895" y="820"/>
                    </a:lnTo>
                    <a:lnTo>
                      <a:pt x="898" y="823"/>
                    </a:lnTo>
                    <a:lnTo>
                      <a:pt x="898" y="826"/>
                    </a:lnTo>
                    <a:lnTo>
                      <a:pt x="889" y="826"/>
                    </a:lnTo>
                    <a:lnTo>
                      <a:pt x="887" y="829"/>
                    </a:lnTo>
                    <a:lnTo>
                      <a:pt x="887" y="835"/>
                    </a:lnTo>
                    <a:lnTo>
                      <a:pt x="898" y="832"/>
                    </a:lnTo>
                    <a:lnTo>
                      <a:pt x="898" y="835"/>
                    </a:lnTo>
                    <a:lnTo>
                      <a:pt x="901" y="832"/>
                    </a:lnTo>
                    <a:lnTo>
                      <a:pt x="904" y="835"/>
                    </a:lnTo>
                    <a:lnTo>
                      <a:pt x="895" y="838"/>
                    </a:lnTo>
                    <a:lnTo>
                      <a:pt x="895" y="840"/>
                    </a:lnTo>
                    <a:lnTo>
                      <a:pt x="901" y="840"/>
                    </a:lnTo>
                    <a:lnTo>
                      <a:pt x="901" y="843"/>
                    </a:lnTo>
                    <a:lnTo>
                      <a:pt x="898" y="843"/>
                    </a:lnTo>
                    <a:lnTo>
                      <a:pt x="898" y="846"/>
                    </a:lnTo>
                    <a:lnTo>
                      <a:pt x="901" y="846"/>
                    </a:lnTo>
                    <a:lnTo>
                      <a:pt x="904" y="843"/>
                    </a:lnTo>
                    <a:lnTo>
                      <a:pt x="904" y="846"/>
                    </a:lnTo>
                    <a:lnTo>
                      <a:pt x="904" y="849"/>
                    </a:lnTo>
                    <a:lnTo>
                      <a:pt x="898" y="852"/>
                    </a:lnTo>
                    <a:lnTo>
                      <a:pt x="895" y="852"/>
                    </a:lnTo>
                    <a:lnTo>
                      <a:pt x="898" y="855"/>
                    </a:lnTo>
                    <a:lnTo>
                      <a:pt x="901" y="861"/>
                    </a:lnTo>
                    <a:lnTo>
                      <a:pt x="907" y="869"/>
                    </a:lnTo>
                    <a:lnTo>
                      <a:pt x="910" y="869"/>
                    </a:lnTo>
                    <a:lnTo>
                      <a:pt x="912" y="872"/>
                    </a:lnTo>
                    <a:lnTo>
                      <a:pt x="918" y="875"/>
                    </a:lnTo>
                    <a:lnTo>
                      <a:pt x="915" y="878"/>
                    </a:lnTo>
                    <a:lnTo>
                      <a:pt x="915" y="881"/>
                    </a:lnTo>
                    <a:lnTo>
                      <a:pt x="918" y="881"/>
                    </a:lnTo>
                    <a:lnTo>
                      <a:pt x="924" y="881"/>
                    </a:lnTo>
                    <a:lnTo>
                      <a:pt x="927" y="884"/>
                    </a:lnTo>
                    <a:lnTo>
                      <a:pt x="933" y="886"/>
                    </a:lnTo>
                    <a:lnTo>
                      <a:pt x="935" y="886"/>
                    </a:lnTo>
                    <a:lnTo>
                      <a:pt x="938" y="886"/>
                    </a:lnTo>
                    <a:lnTo>
                      <a:pt x="938" y="884"/>
                    </a:lnTo>
                    <a:lnTo>
                      <a:pt x="941" y="884"/>
                    </a:lnTo>
                    <a:lnTo>
                      <a:pt x="944" y="884"/>
                    </a:lnTo>
                    <a:lnTo>
                      <a:pt x="944" y="886"/>
                    </a:lnTo>
                    <a:lnTo>
                      <a:pt x="947" y="886"/>
                    </a:lnTo>
                    <a:lnTo>
                      <a:pt x="944" y="886"/>
                    </a:lnTo>
                    <a:lnTo>
                      <a:pt x="941" y="886"/>
                    </a:lnTo>
                    <a:lnTo>
                      <a:pt x="938" y="886"/>
                    </a:lnTo>
                    <a:lnTo>
                      <a:pt x="938" y="884"/>
                    </a:lnTo>
                    <a:lnTo>
                      <a:pt x="938" y="886"/>
                    </a:lnTo>
                    <a:lnTo>
                      <a:pt x="938" y="889"/>
                    </a:lnTo>
                    <a:lnTo>
                      <a:pt x="941" y="889"/>
                    </a:lnTo>
                    <a:lnTo>
                      <a:pt x="944" y="889"/>
                    </a:lnTo>
                    <a:lnTo>
                      <a:pt x="944" y="886"/>
                    </a:lnTo>
                    <a:lnTo>
                      <a:pt x="947" y="886"/>
                    </a:lnTo>
                    <a:lnTo>
                      <a:pt x="944" y="889"/>
                    </a:lnTo>
                    <a:lnTo>
                      <a:pt x="941" y="889"/>
                    </a:lnTo>
                    <a:lnTo>
                      <a:pt x="938" y="889"/>
                    </a:lnTo>
                    <a:lnTo>
                      <a:pt x="935" y="889"/>
                    </a:lnTo>
                    <a:lnTo>
                      <a:pt x="933" y="889"/>
                    </a:lnTo>
                    <a:lnTo>
                      <a:pt x="930" y="892"/>
                    </a:lnTo>
                    <a:lnTo>
                      <a:pt x="933" y="895"/>
                    </a:lnTo>
                    <a:lnTo>
                      <a:pt x="935" y="895"/>
                    </a:lnTo>
                    <a:lnTo>
                      <a:pt x="935" y="898"/>
                    </a:lnTo>
                    <a:lnTo>
                      <a:pt x="933" y="901"/>
                    </a:lnTo>
                    <a:lnTo>
                      <a:pt x="933" y="904"/>
                    </a:lnTo>
                    <a:lnTo>
                      <a:pt x="933" y="907"/>
                    </a:lnTo>
                    <a:lnTo>
                      <a:pt x="935" y="904"/>
                    </a:lnTo>
                    <a:lnTo>
                      <a:pt x="935" y="907"/>
                    </a:lnTo>
                    <a:lnTo>
                      <a:pt x="935" y="910"/>
                    </a:lnTo>
                    <a:lnTo>
                      <a:pt x="938" y="910"/>
                    </a:lnTo>
                    <a:lnTo>
                      <a:pt x="941" y="910"/>
                    </a:lnTo>
                    <a:lnTo>
                      <a:pt x="941" y="912"/>
                    </a:lnTo>
                    <a:lnTo>
                      <a:pt x="941" y="910"/>
                    </a:lnTo>
                    <a:lnTo>
                      <a:pt x="941" y="907"/>
                    </a:lnTo>
                    <a:lnTo>
                      <a:pt x="944" y="907"/>
                    </a:lnTo>
                    <a:lnTo>
                      <a:pt x="947" y="904"/>
                    </a:lnTo>
                    <a:lnTo>
                      <a:pt x="947" y="907"/>
                    </a:lnTo>
                    <a:lnTo>
                      <a:pt x="944" y="907"/>
                    </a:lnTo>
                    <a:lnTo>
                      <a:pt x="947" y="907"/>
                    </a:lnTo>
                    <a:lnTo>
                      <a:pt x="947" y="910"/>
                    </a:lnTo>
                    <a:lnTo>
                      <a:pt x="950" y="910"/>
                    </a:lnTo>
                    <a:lnTo>
                      <a:pt x="950" y="907"/>
                    </a:lnTo>
                    <a:lnTo>
                      <a:pt x="950" y="904"/>
                    </a:lnTo>
                    <a:lnTo>
                      <a:pt x="947" y="904"/>
                    </a:lnTo>
                    <a:lnTo>
                      <a:pt x="947" y="907"/>
                    </a:lnTo>
                    <a:lnTo>
                      <a:pt x="947" y="904"/>
                    </a:lnTo>
                    <a:lnTo>
                      <a:pt x="947" y="901"/>
                    </a:lnTo>
                    <a:lnTo>
                      <a:pt x="947" y="904"/>
                    </a:lnTo>
                    <a:lnTo>
                      <a:pt x="947" y="901"/>
                    </a:lnTo>
                    <a:lnTo>
                      <a:pt x="944" y="904"/>
                    </a:lnTo>
                    <a:lnTo>
                      <a:pt x="944" y="907"/>
                    </a:lnTo>
                    <a:lnTo>
                      <a:pt x="941" y="907"/>
                    </a:lnTo>
                    <a:lnTo>
                      <a:pt x="941" y="904"/>
                    </a:lnTo>
                    <a:lnTo>
                      <a:pt x="938" y="904"/>
                    </a:lnTo>
                    <a:lnTo>
                      <a:pt x="941" y="904"/>
                    </a:lnTo>
                    <a:lnTo>
                      <a:pt x="941" y="901"/>
                    </a:lnTo>
                    <a:lnTo>
                      <a:pt x="941" y="898"/>
                    </a:lnTo>
                    <a:lnTo>
                      <a:pt x="938" y="898"/>
                    </a:lnTo>
                    <a:lnTo>
                      <a:pt x="938" y="901"/>
                    </a:lnTo>
                    <a:lnTo>
                      <a:pt x="935" y="901"/>
                    </a:lnTo>
                    <a:lnTo>
                      <a:pt x="935" y="898"/>
                    </a:lnTo>
                    <a:lnTo>
                      <a:pt x="935" y="895"/>
                    </a:lnTo>
                    <a:lnTo>
                      <a:pt x="938" y="895"/>
                    </a:lnTo>
                    <a:lnTo>
                      <a:pt x="935" y="895"/>
                    </a:lnTo>
                    <a:lnTo>
                      <a:pt x="938" y="895"/>
                    </a:lnTo>
                    <a:lnTo>
                      <a:pt x="938" y="898"/>
                    </a:lnTo>
                    <a:lnTo>
                      <a:pt x="941" y="898"/>
                    </a:lnTo>
                    <a:lnTo>
                      <a:pt x="944" y="898"/>
                    </a:lnTo>
                    <a:lnTo>
                      <a:pt x="944" y="901"/>
                    </a:lnTo>
                    <a:lnTo>
                      <a:pt x="947" y="901"/>
                    </a:lnTo>
                    <a:lnTo>
                      <a:pt x="947" y="904"/>
                    </a:lnTo>
                    <a:lnTo>
                      <a:pt x="950" y="904"/>
                    </a:lnTo>
                    <a:lnTo>
                      <a:pt x="953" y="904"/>
                    </a:lnTo>
                    <a:lnTo>
                      <a:pt x="953" y="901"/>
                    </a:lnTo>
                    <a:lnTo>
                      <a:pt x="950" y="901"/>
                    </a:lnTo>
                    <a:lnTo>
                      <a:pt x="953" y="901"/>
                    </a:lnTo>
                    <a:lnTo>
                      <a:pt x="953" y="898"/>
                    </a:lnTo>
                    <a:lnTo>
                      <a:pt x="950" y="898"/>
                    </a:lnTo>
                    <a:lnTo>
                      <a:pt x="950" y="895"/>
                    </a:lnTo>
                    <a:lnTo>
                      <a:pt x="950" y="898"/>
                    </a:lnTo>
                    <a:lnTo>
                      <a:pt x="953" y="898"/>
                    </a:lnTo>
                    <a:lnTo>
                      <a:pt x="953" y="901"/>
                    </a:lnTo>
                    <a:lnTo>
                      <a:pt x="953" y="898"/>
                    </a:lnTo>
                    <a:lnTo>
                      <a:pt x="953" y="901"/>
                    </a:lnTo>
                    <a:lnTo>
                      <a:pt x="953" y="904"/>
                    </a:lnTo>
                    <a:lnTo>
                      <a:pt x="956" y="904"/>
                    </a:lnTo>
                    <a:lnTo>
                      <a:pt x="956" y="901"/>
                    </a:lnTo>
                    <a:lnTo>
                      <a:pt x="956" y="898"/>
                    </a:lnTo>
                    <a:lnTo>
                      <a:pt x="959" y="898"/>
                    </a:lnTo>
                    <a:lnTo>
                      <a:pt x="956" y="898"/>
                    </a:lnTo>
                    <a:lnTo>
                      <a:pt x="956" y="895"/>
                    </a:lnTo>
                    <a:lnTo>
                      <a:pt x="953" y="895"/>
                    </a:lnTo>
                    <a:lnTo>
                      <a:pt x="953" y="892"/>
                    </a:lnTo>
                    <a:lnTo>
                      <a:pt x="950" y="889"/>
                    </a:lnTo>
                    <a:lnTo>
                      <a:pt x="950" y="886"/>
                    </a:lnTo>
                    <a:lnTo>
                      <a:pt x="953" y="886"/>
                    </a:lnTo>
                    <a:lnTo>
                      <a:pt x="953" y="889"/>
                    </a:lnTo>
                    <a:lnTo>
                      <a:pt x="950" y="889"/>
                    </a:lnTo>
                    <a:lnTo>
                      <a:pt x="953" y="892"/>
                    </a:lnTo>
                    <a:lnTo>
                      <a:pt x="953" y="895"/>
                    </a:lnTo>
                    <a:lnTo>
                      <a:pt x="956" y="895"/>
                    </a:lnTo>
                    <a:lnTo>
                      <a:pt x="956" y="898"/>
                    </a:lnTo>
                    <a:lnTo>
                      <a:pt x="959" y="898"/>
                    </a:lnTo>
                    <a:lnTo>
                      <a:pt x="956" y="895"/>
                    </a:lnTo>
                    <a:lnTo>
                      <a:pt x="956" y="892"/>
                    </a:lnTo>
                    <a:lnTo>
                      <a:pt x="956" y="895"/>
                    </a:lnTo>
                    <a:lnTo>
                      <a:pt x="956" y="892"/>
                    </a:lnTo>
                    <a:lnTo>
                      <a:pt x="956" y="895"/>
                    </a:lnTo>
                    <a:lnTo>
                      <a:pt x="959" y="895"/>
                    </a:lnTo>
                    <a:lnTo>
                      <a:pt x="959" y="898"/>
                    </a:lnTo>
                    <a:lnTo>
                      <a:pt x="961" y="898"/>
                    </a:lnTo>
                    <a:lnTo>
                      <a:pt x="964" y="898"/>
                    </a:lnTo>
                    <a:lnTo>
                      <a:pt x="967" y="898"/>
                    </a:lnTo>
                    <a:lnTo>
                      <a:pt x="967" y="895"/>
                    </a:lnTo>
                    <a:lnTo>
                      <a:pt x="967" y="898"/>
                    </a:lnTo>
                    <a:lnTo>
                      <a:pt x="967" y="901"/>
                    </a:lnTo>
                    <a:lnTo>
                      <a:pt x="964" y="901"/>
                    </a:lnTo>
                    <a:lnTo>
                      <a:pt x="964" y="904"/>
                    </a:lnTo>
                    <a:lnTo>
                      <a:pt x="961" y="904"/>
                    </a:lnTo>
                    <a:lnTo>
                      <a:pt x="961" y="907"/>
                    </a:lnTo>
                    <a:lnTo>
                      <a:pt x="961" y="904"/>
                    </a:lnTo>
                    <a:lnTo>
                      <a:pt x="961" y="907"/>
                    </a:lnTo>
                    <a:lnTo>
                      <a:pt x="959" y="907"/>
                    </a:lnTo>
                    <a:lnTo>
                      <a:pt x="959" y="904"/>
                    </a:lnTo>
                    <a:lnTo>
                      <a:pt x="959" y="907"/>
                    </a:lnTo>
                    <a:lnTo>
                      <a:pt x="956" y="907"/>
                    </a:lnTo>
                    <a:lnTo>
                      <a:pt x="956" y="904"/>
                    </a:lnTo>
                    <a:lnTo>
                      <a:pt x="959" y="904"/>
                    </a:lnTo>
                    <a:lnTo>
                      <a:pt x="961" y="901"/>
                    </a:lnTo>
                    <a:lnTo>
                      <a:pt x="961" y="898"/>
                    </a:lnTo>
                    <a:lnTo>
                      <a:pt x="959" y="898"/>
                    </a:lnTo>
                    <a:lnTo>
                      <a:pt x="959" y="901"/>
                    </a:lnTo>
                    <a:lnTo>
                      <a:pt x="956" y="901"/>
                    </a:lnTo>
                    <a:lnTo>
                      <a:pt x="956" y="904"/>
                    </a:lnTo>
                    <a:lnTo>
                      <a:pt x="953" y="904"/>
                    </a:lnTo>
                    <a:lnTo>
                      <a:pt x="950" y="904"/>
                    </a:lnTo>
                    <a:lnTo>
                      <a:pt x="950" y="907"/>
                    </a:lnTo>
                    <a:lnTo>
                      <a:pt x="953" y="907"/>
                    </a:lnTo>
                    <a:lnTo>
                      <a:pt x="950" y="907"/>
                    </a:lnTo>
                    <a:lnTo>
                      <a:pt x="950" y="910"/>
                    </a:lnTo>
                    <a:lnTo>
                      <a:pt x="950" y="912"/>
                    </a:lnTo>
                    <a:lnTo>
                      <a:pt x="947" y="912"/>
                    </a:lnTo>
                    <a:lnTo>
                      <a:pt x="944" y="912"/>
                    </a:lnTo>
                    <a:lnTo>
                      <a:pt x="947" y="912"/>
                    </a:lnTo>
                    <a:lnTo>
                      <a:pt x="950" y="915"/>
                    </a:lnTo>
                    <a:lnTo>
                      <a:pt x="947" y="912"/>
                    </a:lnTo>
                    <a:lnTo>
                      <a:pt x="947" y="915"/>
                    </a:lnTo>
                    <a:lnTo>
                      <a:pt x="944" y="915"/>
                    </a:lnTo>
                    <a:lnTo>
                      <a:pt x="944" y="918"/>
                    </a:lnTo>
                    <a:lnTo>
                      <a:pt x="941" y="918"/>
                    </a:lnTo>
                    <a:lnTo>
                      <a:pt x="944" y="918"/>
                    </a:lnTo>
                    <a:lnTo>
                      <a:pt x="947" y="918"/>
                    </a:lnTo>
                    <a:lnTo>
                      <a:pt x="947" y="915"/>
                    </a:lnTo>
                    <a:lnTo>
                      <a:pt x="950" y="915"/>
                    </a:lnTo>
                    <a:lnTo>
                      <a:pt x="953" y="912"/>
                    </a:lnTo>
                    <a:lnTo>
                      <a:pt x="950" y="910"/>
                    </a:lnTo>
                    <a:lnTo>
                      <a:pt x="953" y="910"/>
                    </a:lnTo>
                    <a:lnTo>
                      <a:pt x="956" y="910"/>
                    </a:lnTo>
                    <a:lnTo>
                      <a:pt x="959" y="910"/>
                    </a:lnTo>
                    <a:lnTo>
                      <a:pt x="959" y="912"/>
                    </a:lnTo>
                    <a:lnTo>
                      <a:pt x="961" y="912"/>
                    </a:lnTo>
                    <a:lnTo>
                      <a:pt x="961" y="910"/>
                    </a:lnTo>
                    <a:lnTo>
                      <a:pt x="959" y="910"/>
                    </a:lnTo>
                    <a:lnTo>
                      <a:pt x="961" y="910"/>
                    </a:lnTo>
                    <a:lnTo>
                      <a:pt x="961" y="907"/>
                    </a:lnTo>
                    <a:lnTo>
                      <a:pt x="964" y="907"/>
                    </a:lnTo>
                    <a:lnTo>
                      <a:pt x="964" y="904"/>
                    </a:lnTo>
                    <a:lnTo>
                      <a:pt x="967" y="904"/>
                    </a:lnTo>
                    <a:lnTo>
                      <a:pt x="970" y="904"/>
                    </a:lnTo>
                    <a:lnTo>
                      <a:pt x="967" y="907"/>
                    </a:lnTo>
                    <a:lnTo>
                      <a:pt x="970" y="907"/>
                    </a:lnTo>
                    <a:lnTo>
                      <a:pt x="970" y="910"/>
                    </a:lnTo>
                    <a:lnTo>
                      <a:pt x="973" y="910"/>
                    </a:lnTo>
                    <a:lnTo>
                      <a:pt x="973" y="907"/>
                    </a:lnTo>
                    <a:lnTo>
                      <a:pt x="973" y="904"/>
                    </a:lnTo>
                    <a:lnTo>
                      <a:pt x="970" y="904"/>
                    </a:lnTo>
                    <a:lnTo>
                      <a:pt x="970" y="901"/>
                    </a:lnTo>
                    <a:lnTo>
                      <a:pt x="973" y="901"/>
                    </a:lnTo>
                    <a:lnTo>
                      <a:pt x="970" y="901"/>
                    </a:lnTo>
                    <a:lnTo>
                      <a:pt x="970" y="898"/>
                    </a:lnTo>
                    <a:lnTo>
                      <a:pt x="973" y="898"/>
                    </a:lnTo>
                    <a:lnTo>
                      <a:pt x="973" y="895"/>
                    </a:lnTo>
                    <a:lnTo>
                      <a:pt x="970" y="895"/>
                    </a:lnTo>
                    <a:lnTo>
                      <a:pt x="970" y="892"/>
                    </a:lnTo>
                    <a:lnTo>
                      <a:pt x="967" y="892"/>
                    </a:lnTo>
                    <a:lnTo>
                      <a:pt x="964" y="892"/>
                    </a:lnTo>
                    <a:lnTo>
                      <a:pt x="964" y="895"/>
                    </a:lnTo>
                    <a:lnTo>
                      <a:pt x="961" y="895"/>
                    </a:lnTo>
                    <a:lnTo>
                      <a:pt x="959" y="892"/>
                    </a:lnTo>
                    <a:lnTo>
                      <a:pt x="956" y="892"/>
                    </a:lnTo>
                    <a:lnTo>
                      <a:pt x="956" y="889"/>
                    </a:lnTo>
                    <a:lnTo>
                      <a:pt x="956" y="886"/>
                    </a:lnTo>
                    <a:lnTo>
                      <a:pt x="956" y="884"/>
                    </a:lnTo>
                    <a:lnTo>
                      <a:pt x="953" y="884"/>
                    </a:lnTo>
                    <a:lnTo>
                      <a:pt x="953" y="886"/>
                    </a:lnTo>
                    <a:lnTo>
                      <a:pt x="950" y="886"/>
                    </a:lnTo>
                    <a:lnTo>
                      <a:pt x="950" y="889"/>
                    </a:lnTo>
                    <a:lnTo>
                      <a:pt x="947" y="889"/>
                    </a:lnTo>
                    <a:lnTo>
                      <a:pt x="947" y="892"/>
                    </a:lnTo>
                    <a:lnTo>
                      <a:pt x="947" y="889"/>
                    </a:lnTo>
                    <a:lnTo>
                      <a:pt x="947" y="892"/>
                    </a:lnTo>
                    <a:lnTo>
                      <a:pt x="944" y="892"/>
                    </a:lnTo>
                    <a:lnTo>
                      <a:pt x="941" y="892"/>
                    </a:lnTo>
                    <a:lnTo>
                      <a:pt x="938" y="892"/>
                    </a:lnTo>
                    <a:lnTo>
                      <a:pt x="941" y="892"/>
                    </a:lnTo>
                    <a:lnTo>
                      <a:pt x="947" y="889"/>
                    </a:lnTo>
                    <a:lnTo>
                      <a:pt x="947" y="886"/>
                    </a:lnTo>
                    <a:lnTo>
                      <a:pt x="947" y="884"/>
                    </a:lnTo>
                    <a:lnTo>
                      <a:pt x="950" y="884"/>
                    </a:lnTo>
                    <a:lnTo>
                      <a:pt x="950" y="881"/>
                    </a:lnTo>
                    <a:lnTo>
                      <a:pt x="953" y="881"/>
                    </a:lnTo>
                    <a:lnTo>
                      <a:pt x="964" y="872"/>
                    </a:lnTo>
                    <a:lnTo>
                      <a:pt x="967" y="869"/>
                    </a:lnTo>
                    <a:lnTo>
                      <a:pt x="973" y="863"/>
                    </a:lnTo>
                    <a:lnTo>
                      <a:pt x="973" y="861"/>
                    </a:lnTo>
                    <a:lnTo>
                      <a:pt x="976" y="861"/>
                    </a:lnTo>
                    <a:lnTo>
                      <a:pt x="984" y="855"/>
                    </a:lnTo>
                    <a:lnTo>
                      <a:pt x="987" y="852"/>
                    </a:lnTo>
                    <a:lnTo>
                      <a:pt x="993" y="843"/>
                    </a:lnTo>
                    <a:lnTo>
                      <a:pt x="999" y="840"/>
                    </a:lnTo>
                    <a:lnTo>
                      <a:pt x="1013" y="814"/>
                    </a:lnTo>
                    <a:lnTo>
                      <a:pt x="1016" y="809"/>
                    </a:lnTo>
                    <a:lnTo>
                      <a:pt x="1025" y="800"/>
                    </a:lnTo>
                    <a:lnTo>
                      <a:pt x="1028" y="791"/>
                    </a:lnTo>
                    <a:lnTo>
                      <a:pt x="1031" y="789"/>
                    </a:lnTo>
                    <a:lnTo>
                      <a:pt x="1033" y="789"/>
                    </a:lnTo>
                    <a:lnTo>
                      <a:pt x="1039" y="789"/>
                    </a:lnTo>
                    <a:lnTo>
                      <a:pt x="1042" y="789"/>
                    </a:lnTo>
                    <a:lnTo>
                      <a:pt x="1048" y="791"/>
                    </a:lnTo>
                    <a:lnTo>
                      <a:pt x="1051" y="794"/>
                    </a:lnTo>
                    <a:lnTo>
                      <a:pt x="1054" y="794"/>
                    </a:lnTo>
                    <a:lnTo>
                      <a:pt x="1054" y="797"/>
                    </a:lnTo>
                    <a:lnTo>
                      <a:pt x="1051" y="800"/>
                    </a:lnTo>
                    <a:lnTo>
                      <a:pt x="1051" y="803"/>
                    </a:lnTo>
                    <a:lnTo>
                      <a:pt x="1048" y="806"/>
                    </a:lnTo>
                    <a:lnTo>
                      <a:pt x="1045" y="806"/>
                    </a:lnTo>
                    <a:lnTo>
                      <a:pt x="1048" y="806"/>
                    </a:lnTo>
                    <a:lnTo>
                      <a:pt x="1051" y="803"/>
                    </a:lnTo>
                    <a:lnTo>
                      <a:pt x="1056" y="800"/>
                    </a:lnTo>
                    <a:lnTo>
                      <a:pt x="1056" y="794"/>
                    </a:lnTo>
                    <a:lnTo>
                      <a:pt x="1056" y="791"/>
                    </a:lnTo>
                    <a:lnTo>
                      <a:pt x="1062" y="789"/>
                    </a:lnTo>
                    <a:lnTo>
                      <a:pt x="1065" y="786"/>
                    </a:lnTo>
                    <a:lnTo>
                      <a:pt x="1065" y="774"/>
                    </a:lnTo>
                    <a:lnTo>
                      <a:pt x="1068" y="771"/>
                    </a:lnTo>
                    <a:lnTo>
                      <a:pt x="1068" y="766"/>
                    </a:lnTo>
                    <a:lnTo>
                      <a:pt x="1071" y="763"/>
                    </a:lnTo>
                    <a:lnTo>
                      <a:pt x="1071" y="757"/>
                    </a:lnTo>
                    <a:lnTo>
                      <a:pt x="1074" y="754"/>
                    </a:lnTo>
                    <a:lnTo>
                      <a:pt x="1077" y="745"/>
                    </a:lnTo>
                    <a:lnTo>
                      <a:pt x="1077" y="742"/>
                    </a:lnTo>
                    <a:lnTo>
                      <a:pt x="1079" y="742"/>
                    </a:lnTo>
                    <a:lnTo>
                      <a:pt x="1082" y="745"/>
                    </a:lnTo>
                    <a:lnTo>
                      <a:pt x="1088" y="745"/>
                    </a:lnTo>
                    <a:lnTo>
                      <a:pt x="1091" y="745"/>
                    </a:lnTo>
                    <a:lnTo>
                      <a:pt x="1100" y="745"/>
                    </a:lnTo>
                    <a:lnTo>
                      <a:pt x="1111" y="745"/>
                    </a:lnTo>
                    <a:lnTo>
                      <a:pt x="1120" y="742"/>
                    </a:lnTo>
                    <a:lnTo>
                      <a:pt x="1123" y="742"/>
                    </a:lnTo>
                    <a:lnTo>
                      <a:pt x="1134" y="742"/>
                    </a:lnTo>
                    <a:lnTo>
                      <a:pt x="1151" y="745"/>
                    </a:lnTo>
                    <a:lnTo>
                      <a:pt x="1157" y="745"/>
                    </a:lnTo>
                    <a:lnTo>
                      <a:pt x="1166" y="748"/>
                    </a:lnTo>
                    <a:lnTo>
                      <a:pt x="1169" y="751"/>
                    </a:lnTo>
                    <a:lnTo>
                      <a:pt x="1183" y="751"/>
                    </a:lnTo>
                    <a:lnTo>
                      <a:pt x="1192" y="748"/>
                    </a:lnTo>
                    <a:lnTo>
                      <a:pt x="1206" y="740"/>
                    </a:lnTo>
                    <a:lnTo>
                      <a:pt x="1212" y="737"/>
                    </a:lnTo>
                    <a:lnTo>
                      <a:pt x="1221" y="731"/>
                    </a:lnTo>
                    <a:lnTo>
                      <a:pt x="1238" y="722"/>
                    </a:lnTo>
                    <a:lnTo>
                      <a:pt x="1249" y="717"/>
                    </a:lnTo>
                    <a:lnTo>
                      <a:pt x="1267" y="708"/>
                    </a:lnTo>
                    <a:lnTo>
                      <a:pt x="1275" y="699"/>
                    </a:lnTo>
                    <a:lnTo>
                      <a:pt x="1275" y="691"/>
                    </a:lnTo>
                    <a:lnTo>
                      <a:pt x="1287" y="682"/>
                    </a:lnTo>
                    <a:lnTo>
                      <a:pt x="1301" y="671"/>
                    </a:lnTo>
                    <a:lnTo>
                      <a:pt x="1304" y="668"/>
                    </a:lnTo>
                    <a:lnTo>
                      <a:pt x="1316" y="673"/>
                    </a:lnTo>
                    <a:lnTo>
                      <a:pt x="1318" y="673"/>
                    </a:lnTo>
                    <a:lnTo>
                      <a:pt x="1324" y="682"/>
                    </a:lnTo>
                    <a:lnTo>
                      <a:pt x="1324" y="685"/>
                    </a:lnTo>
                    <a:lnTo>
                      <a:pt x="1316" y="679"/>
                    </a:lnTo>
                    <a:lnTo>
                      <a:pt x="1316" y="676"/>
                    </a:lnTo>
                    <a:lnTo>
                      <a:pt x="1304" y="676"/>
                    </a:lnTo>
                    <a:lnTo>
                      <a:pt x="1295" y="679"/>
                    </a:lnTo>
                    <a:lnTo>
                      <a:pt x="1293" y="682"/>
                    </a:lnTo>
                    <a:lnTo>
                      <a:pt x="1293" y="688"/>
                    </a:lnTo>
                    <a:lnTo>
                      <a:pt x="1298" y="699"/>
                    </a:lnTo>
                    <a:lnTo>
                      <a:pt x="1298" y="702"/>
                    </a:lnTo>
                    <a:lnTo>
                      <a:pt x="1298" y="705"/>
                    </a:lnTo>
                    <a:lnTo>
                      <a:pt x="1298" y="708"/>
                    </a:lnTo>
                    <a:lnTo>
                      <a:pt x="1298" y="711"/>
                    </a:lnTo>
                    <a:lnTo>
                      <a:pt x="1301" y="719"/>
                    </a:lnTo>
                    <a:lnTo>
                      <a:pt x="1301" y="722"/>
                    </a:lnTo>
                    <a:lnTo>
                      <a:pt x="1304" y="725"/>
                    </a:lnTo>
                    <a:lnTo>
                      <a:pt x="1310" y="731"/>
                    </a:lnTo>
                    <a:lnTo>
                      <a:pt x="1310" y="737"/>
                    </a:lnTo>
                    <a:lnTo>
                      <a:pt x="1310" y="742"/>
                    </a:lnTo>
                    <a:lnTo>
                      <a:pt x="1310" y="745"/>
                    </a:lnTo>
                    <a:lnTo>
                      <a:pt x="1310" y="751"/>
                    </a:lnTo>
                    <a:lnTo>
                      <a:pt x="1310" y="754"/>
                    </a:lnTo>
                    <a:lnTo>
                      <a:pt x="1310" y="757"/>
                    </a:lnTo>
                    <a:lnTo>
                      <a:pt x="1310" y="760"/>
                    </a:lnTo>
                    <a:lnTo>
                      <a:pt x="1310" y="763"/>
                    </a:lnTo>
                    <a:lnTo>
                      <a:pt x="1310" y="766"/>
                    </a:lnTo>
                    <a:lnTo>
                      <a:pt x="1310" y="768"/>
                    </a:lnTo>
                    <a:lnTo>
                      <a:pt x="1310" y="766"/>
                    </a:lnTo>
                    <a:lnTo>
                      <a:pt x="1310" y="763"/>
                    </a:lnTo>
                    <a:lnTo>
                      <a:pt x="1310" y="760"/>
                    </a:lnTo>
                    <a:lnTo>
                      <a:pt x="1313" y="760"/>
                    </a:lnTo>
                    <a:lnTo>
                      <a:pt x="1313" y="763"/>
                    </a:lnTo>
                    <a:lnTo>
                      <a:pt x="1313" y="760"/>
                    </a:lnTo>
                    <a:lnTo>
                      <a:pt x="1313" y="763"/>
                    </a:lnTo>
                    <a:lnTo>
                      <a:pt x="1316" y="763"/>
                    </a:lnTo>
                    <a:lnTo>
                      <a:pt x="1313" y="763"/>
                    </a:lnTo>
                    <a:lnTo>
                      <a:pt x="1313" y="760"/>
                    </a:lnTo>
                    <a:lnTo>
                      <a:pt x="1316" y="760"/>
                    </a:lnTo>
                    <a:lnTo>
                      <a:pt x="1316" y="757"/>
                    </a:lnTo>
                    <a:lnTo>
                      <a:pt x="1313" y="757"/>
                    </a:lnTo>
                    <a:lnTo>
                      <a:pt x="1313" y="754"/>
                    </a:lnTo>
                    <a:lnTo>
                      <a:pt x="1316" y="754"/>
                    </a:lnTo>
                    <a:lnTo>
                      <a:pt x="1313" y="754"/>
                    </a:lnTo>
                    <a:lnTo>
                      <a:pt x="1313" y="751"/>
                    </a:lnTo>
                    <a:lnTo>
                      <a:pt x="1316" y="751"/>
                    </a:lnTo>
                    <a:lnTo>
                      <a:pt x="1318" y="751"/>
                    </a:lnTo>
                    <a:lnTo>
                      <a:pt x="1318" y="748"/>
                    </a:lnTo>
                    <a:lnTo>
                      <a:pt x="1321" y="748"/>
                    </a:lnTo>
                    <a:lnTo>
                      <a:pt x="1321" y="745"/>
                    </a:lnTo>
                    <a:lnTo>
                      <a:pt x="1324" y="742"/>
                    </a:lnTo>
                    <a:lnTo>
                      <a:pt x="1327" y="742"/>
                    </a:lnTo>
                    <a:lnTo>
                      <a:pt x="1330" y="742"/>
                    </a:lnTo>
                    <a:lnTo>
                      <a:pt x="1330" y="740"/>
                    </a:lnTo>
                    <a:lnTo>
                      <a:pt x="1333" y="740"/>
                    </a:lnTo>
                    <a:lnTo>
                      <a:pt x="1336" y="742"/>
                    </a:lnTo>
                    <a:lnTo>
                      <a:pt x="1339" y="742"/>
                    </a:lnTo>
                    <a:lnTo>
                      <a:pt x="1339" y="740"/>
                    </a:lnTo>
                    <a:lnTo>
                      <a:pt x="1336" y="740"/>
                    </a:lnTo>
                    <a:lnTo>
                      <a:pt x="1333" y="740"/>
                    </a:lnTo>
                    <a:lnTo>
                      <a:pt x="1330" y="740"/>
                    </a:lnTo>
                    <a:lnTo>
                      <a:pt x="1330" y="737"/>
                    </a:lnTo>
                    <a:lnTo>
                      <a:pt x="1330" y="734"/>
                    </a:lnTo>
                    <a:lnTo>
                      <a:pt x="1333" y="734"/>
                    </a:lnTo>
                    <a:lnTo>
                      <a:pt x="1333" y="731"/>
                    </a:lnTo>
                    <a:lnTo>
                      <a:pt x="1336" y="731"/>
                    </a:lnTo>
                    <a:lnTo>
                      <a:pt x="1336" y="728"/>
                    </a:lnTo>
                    <a:lnTo>
                      <a:pt x="1333" y="728"/>
                    </a:lnTo>
                    <a:lnTo>
                      <a:pt x="1336" y="728"/>
                    </a:lnTo>
                    <a:lnTo>
                      <a:pt x="1336" y="731"/>
                    </a:lnTo>
                    <a:lnTo>
                      <a:pt x="1339" y="731"/>
                    </a:lnTo>
                    <a:lnTo>
                      <a:pt x="1342" y="731"/>
                    </a:lnTo>
                    <a:lnTo>
                      <a:pt x="1344" y="731"/>
                    </a:lnTo>
                    <a:lnTo>
                      <a:pt x="1342" y="731"/>
                    </a:lnTo>
                    <a:lnTo>
                      <a:pt x="1339" y="731"/>
                    </a:lnTo>
                    <a:lnTo>
                      <a:pt x="1339" y="728"/>
                    </a:lnTo>
                    <a:lnTo>
                      <a:pt x="1339" y="725"/>
                    </a:lnTo>
                    <a:lnTo>
                      <a:pt x="1336" y="725"/>
                    </a:lnTo>
                    <a:lnTo>
                      <a:pt x="1336" y="722"/>
                    </a:lnTo>
                    <a:lnTo>
                      <a:pt x="1339" y="722"/>
                    </a:lnTo>
                    <a:lnTo>
                      <a:pt x="1339" y="725"/>
                    </a:lnTo>
                    <a:lnTo>
                      <a:pt x="1339" y="722"/>
                    </a:lnTo>
                    <a:lnTo>
                      <a:pt x="1339" y="725"/>
                    </a:lnTo>
                    <a:lnTo>
                      <a:pt x="1342" y="725"/>
                    </a:lnTo>
                    <a:lnTo>
                      <a:pt x="1342" y="722"/>
                    </a:lnTo>
                    <a:lnTo>
                      <a:pt x="1339" y="722"/>
                    </a:lnTo>
                    <a:lnTo>
                      <a:pt x="1342" y="722"/>
                    </a:lnTo>
                    <a:lnTo>
                      <a:pt x="1344" y="719"/>
                    </a:lnTo>
                    <a:lnTo>
                      <a:pt x="1347" y="719"/>
                    </a:lnTo>
                    <a:lnTo>
                      <a:pt x="1347" y="717"/>
                    </a:lnTo>
                    <a:lnTo>
                      <a:pt x="1350" y="717"/>
                    </a:lnTo>
                    <a:lnTo>
                      <a:pt x="1353" y="717"/>
                    </a:lnTo>
                    <a:lnTo>
                      <a:pt x="1350" y="717"/>
                    </a:lnTo>
                    <a:lnTo>
                      <a:pt x="1347" y="717"/>
                    </a:lnTo>
                    <a:lnTo>
                      <a:pt x="1344" y="717"/>
                    </a:lnTo>
                    <a:lnTo>
                      <a:pt x="1342" y="717"/>
                    </a:lnTo>
                    <a:lnTo>
                      <a:pt x="1342" y="719"/>
                    </a:lnTo>
                    <a:lnTo>
                      <a:pt x="1339" y="719"/>
                    </a:lnTo>
                    <a:lnTo>
                      <a:pt x="1339" y="717"/>
                    </a:lnTo>
                    <a:lnTo>
                      <a:pt x="1339" y="719"/>
                    </a:lnTo>
                    <a:lnTo>
                      <a:pt x="1342" y="719"/>
                    </a:lnTo>
                    <a:lnTo>
                      <a:pt x="1339" y="719"/>
                    </a:lnTo>
                    <a:lnTo>
                      <a:pt x="1336" y="719"/>
                    </a:lnTo>
                    <a:lnTo>
                      <a:pt x="1333" y="719"/>
                    </a:lnTo>
                    <a:lnTo>
                      <a:pt x="1333" y="722"/>
                    </a:lnTo>
                    <a:lnTo>
                      <a:pt x="1330" y="722"/>
                    </a:lnTo>
                    <a:lnTo>
                      <a:pt x="1330" y="719"/>
                    </a:lnTo>
                    <a:lnTo>
                      <a:pt x="1327" y="719"/>
                    </a:lnTo>
                    <a:lnTo>
                      <a:pt x="1324" y="719"/>
                    </a:lnTo>
                    <a:lnTo>
                      <a:pt x="1324" y="717"/>
                    </a:lnTo>
                    <a:lnTo>
                      <a:pt x="1324" y="719"/>
                    </a:lnTo>
                    <a:lnTo>
                      <a:pt x="1321" y="719"/>
                    </a:lnTo>
                    <a:lnTo>
                      <a:pt x="1318" y="719"/>
                    </a:lnTo>
                    <a:lnTo>
                      <a:pt x="1318" y="717"/>
                    </a:lnTo>
                    <a:lnTo>
                      <a:pt x="1321" y="714"/>
                    </a:lnTo>
                    <a:lnTo>
                      <a:pt x="1321" y="711"/>
                    </a:lnTo>
                    <a:lnTo>
                      <a:pt x="1321" y="708"/>
                    </a:lnTo>
                    <a:lnTo>
                      <a:pt x="1321" y="711"/>
                    </a:lnTo>
                    <a:lnTo>
                      <a:pt x="1318" y="708"/>
                    </a:lnTo>
                    <a:lnTo>
                      <a:pt x="1316" y="708"/>
                    </a:lnTo>
                    <a:lnTo>
                      <a:pt x="1316" y="705"/>
                    </a:lnTo>
                    <a:lnTo>
                      <a:pt x="1313" y="705"/>
                    </a:lnTo>
                    <a:lnTo>
                      <a:pt x="1313" y="702"/>
                    </a:lnTo>
                    <a:lnTo>
                      <a:pt x="1316" y="702"/>
                    </a:lnTo>
                    <a:lnTo>
                      <a:pt x="1318" y="702"/>
                    </a:lnTo>
                    <a:lnTo>
                      <a:pt x="1318" y="699"/>
                    </a:lnTo>
                    <a:lnTo>
                      <a:pt x="1321" y="696"/>
                    </a:lnTo>
                    <a:lnTo>
                      <a:pt x="1321" y="699"/>
                    </a:lnTo>
                    <a:lnTo>
                      <a:pt x="1321" y="696"/>
                    </a:lnTo>
                    <a:lnTo>
                      <a:pt x="1324" y="696"/>
                    </a:lnTo>
                    <a:lnTo>
                      <a:pt x="1321" y="696"/>
                    </a:lnTo>
                    <a:lnTo>
                      <a:pt x="1324" y="696"/>
                    </a:lnTo>
                    <a:lnTo>
                      <a:pt x="1324" y="694"/>
                    </a:lnTo>
                    <a:lnTo>
                      <a:pt x="1327" y="691"/>
                    </a:lnTo>
                    <a:lnTo>
                      <a:pt x="1327" y="688"/>
                    </a:lnTo>
                    <a:lnTo>
                      <a:pt x="1330" y="688"/>
                    </a:lnTo>
                    <a:lnTo>
                      <a:pt x="1330" y="685"/>
                    </a:lnTo>
                    <a:lnTo>
                      <a:pt x="1333" y="685"/>
                    </a:lnTo>
                    <a:lnTo>
                      <a:pt x="1336" y="685"/>
                    </a:lnTo>
                    <a:lnTo>
                      <a:pt x="1336" y="688"/>
                    </a:lnTo>
                    <a:lnTo>
                      <a:pt x="1339" y="688"/>
                    </a:lnTo>
                    <a:lnTo>
                      <a:pt x="1342" y="691"/>
                    </a:lnTo>
                    <a:lnTo>
                      <a:pt x="1344" y="691"/>
                    </a:lnTo>
                    <a:lnTo>
                      <a:pt x="1347" y="691"/>
                    </a:lnTo>
                    <a:lnTo>
                      <a:pt x="1350" y="691"/>
                    </a:lnTo>
                    <a:lnTo>
                      <a:pt x="1353" y="691"/>
                    </a:lnTo>
                    <a:lnTo>
                      <a:pt x="1353" y="688"/>
                    </a:lnTo>
                    <a:lnTo>
                      <a:pt x="1353" y="691"/>
                    </a:lnTo>
                    <a:lnTo>
                      <a:pt x="1356" y="691"/>
                    </a:lnTo>
                    <a:lnTo>
                      <a:pt x="1356" y="694"/>
                    </a:lnTo>
                    <a:lnTo>
                      <a:pt x="1359" y="694"/>
                    </a:lnTo>
                    <a:lnTo>
                      <a:pt x="1359" y="691"/>
                    </a:lnTo>
                    <a:lnTo>
                      <a:pt x="1362" y="691"/>
                    </a:lnTo>
                    <a:lnTo>
                      <a:pt x="1365" y="691"/>
                    </a:lnTo>
                    <a:lnTo>
                      <a:pt x="1367" y="691"/>
                    </a:lnTo>
                    <a:lnTo>
                      <a:pt x="1367" y="688"/>
                    </a:lnTo>
                    <a:lnTo>
                      <a:pt x="1367" y="691"/>
                    </a:lnTo>
                    <a:lnTo>
                      <a:pt x="1370" y="694"/>
                    </a:lnTo>
                    <a:lnTo>
                      <a:pt x="1373" y="696"/>
                    </a:lnTo>
                    <a:lnTo>
                      <a:pt x="1373" y="699"/>
                    </a:lnTo>
                    <a:lnTo>
                      <a:pt x="1373" y="702"/>
                    </a:lnTo>
                    <a:lnTo>
                      <a:pt x="1376" y="702"/>
                    </a:lnTo>
                    <a:lnTo>
                      <a:pt x="1373" y="702"/>
                    </a:lnTo>
                    <a:lnTo>
                      <a:pt x="1373" y="699"/>
                    </a:lnTo>
                    <a:lnTo>
                      <a:pt x="1373" y="696"/>
                    </a:lnTo>
                    <a:lnTo>
                      <a:pt x="1373" y="694"/>
                    </a:lnTo>
                    <a:lnTo>
                      <a:pt x="1373" y="691"/>
                    </a:lnTo>
                    <a:lnTo>
                      <a:pt x="1373" y="688"/>
                    </a:lnTo>
                    <a:lnTo>
                      <a:pt x="1376" y="688"/>
                    </a:lnTo>
                    <a:lnTo>
                      <a:pt x="1382" y="688"/>
                    </a:lnTo>
                    <a:lnTo>
                      <a:pt x="1385" y="685"/>
                    </a:lnTo>
                    <a:lnTo>
                      <a:pt x="1385" y="682"/>
                    </a:lnTo>
                    <a:lnTo>
                      <a:pt x="1388" y="679"/>
                    </a:lnTo>
                    <a:lnTo>
                      <a:pt x="1388" y="676"/>
                    </a:lnTo>
                    <a:lnTo>
                      <a:pt x="1388" y="671"/>
                    </a:lnTo>
                    <a:lnTo>
                      <a:pt x="1385" y="665"/>
                    </a:lnTo>
                    <a:lnTo>
                      <a:pt x="1379" y="662"/>
                    </a:lnTo>
                    <a:lnTo>
                      <a:pt x="1373" y="659"/>
                    </a:lnTo>
                    <a:lnTo>
                      <a:pt x="1367" y="659"/>
                    </a:lnTo>
                    <a:lnTo>
                      <a:pt x="1362" y="662"/>
                    </a:lnTo>
                    <a:lnTo>
                      <a:pt x="1359" y="665"/>
                    </a:lnTo>
                    <a:lnTo>
                      <a:pt x="1356" y="668"/>
                    </a:lnTo>
                    <a:lnTo>
                      <a:pt x="1353" y="665"/>
                    </a:lnTo>
                    <a:lnTo>
                      <a:pt x="1344" y="665"/>
                    </a:lnTo>
                    <a:lnTo>
                      <a:pt x="1342" y="665"/>
                    </a:lnTo>
                    <a:lnTo>
                      <a:pt x="1330" y="673"/>
                    </a:lnTo>
                    <a:lnTo>
                      <a:pt x="1327" y="673"/>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5" name="Freeform 75"/>
              <p:cNvSpPr>
                <a:spLocks/>
              </p:cNvSpPr>
              <p:nvPr/>
            </p:nvSpPr>
            <p:spPr bwMode="auto">
              <a:xfrm>
                <a:off x="20574" y="13013"/>
                <a:ext cx="1685" cy="1184"/>
              </a:xfrm>
              <a:custGeom>
                <a:avLst/>
                <a:gdLst>
                  <a:gd name="T0" fmla="*/ 1313 w 1685"/>
                  <a:gd name="T1" fmla="*/ 665 h 1184"/>
                  <a:gd name="T2" fmla="*/ 1287 w 1685"/>
                  <a:gd name="T3" fmla="*/ 636 h 1184"/>
                  <a:gd name="T4" fmla="*/ 1264 w 1685"/>
                  <a:gd name="T5" fmla="*/ 607 h 1184"/>
                  <a:gd name="T6" fmla="*/ 1318 w 1685"/>
                  <a:gd name="T7" fmla="*/ 584 h 1184"/>
                  <a:gd name="T8" fmla="*/ 1344 w 1685"/>
                  <a:gd name="T9" fmla="*/ 573 h 1184"/>
                  <a:gd name="T10" fmla="*/ 1365 w 1685"/>
                  <a:gd name="T11" fmla="*/ 564 h 1184"/>
                  <a:gd name="T12" fmla="*/ 1396 w 1685"/>
                  <a:gd name="T13" fmla="*/ 541 h 1184"/>
                  <a:gd name="T14" fmla="*/ 1437 w 1685"/>
                  <a:gd name="T15" fmla="*/ 512 h 1184"/>
                  <a:gd name="T16" fmla="*/ 1448 w 1685"/>
                  <a:gd name="T17" fmla="*/ 475 h 1184"/>
                  <a:gd name="T18" fmla="*/ 1431 w 1685"/>
                  <a:gd name="T19" fmla="*/ 429 h 1184"/>
                  <a:gd name="T20" fmla="*/ 1402 w 1685"/>
                  <a:gd name="T21" fmla="*/ 383 h 1184"/>
                  <a:gd name="T22" fmla="*/ 1385 w 1685"/>
                  <a:gd name="T23" fmla="*/ 380 h 1184"/>
                  <a:gd name="T24" fmla="*/ 1362 w 1685"/>
                  <a:gd name="T25" fmla="*/ 359 h 1184"/>
                  <a:gd name="T26" fmla="*/ 1324 w 1685"/>
                  <a:gd name="T27" fmla="*/ 354 h 1184"/>
                  <a:gd name="T28" fmla="*/ 1336 w 1685"/>
                  <a:gd name="T29" fmla="*/ 342 h 1184"/>
                  <a:gd name="T30" fmla="*/ 1344 w 1685"/>
                  <a:gd name="T31" fmla="*/ 334 h 1184"/>
                  <a:gd name="T32" fmla="*/ 1362 w 1685"/>
                  <a:gd name="T33" fmla="*/ 316 h 1184"/>
                  <a:gd name="T34" fmla="*/ 1370 w 1685"/>
                  <a:gd name="T35" fmla="*/ 296 h 1184"/>
                  <a:gd name="T36" fmla="*/ 1353 w 1685"/>
                  <a:gd name="T37" fmla="*/ 302 h 1184"/>
                  <a:gd name="T38" fmla="*/ 1342 w 1685"/>
                  <a:gd name="T39" fmla="*/ 328 h 1184"/>
                  <a:gd name="T40" fmla="*/ 1327 w 1685"/>
                  <a:gd name="T41" fmla="*/ 348 h 1184"/>
                  <a:gd name="T42" fmla="*/ 1301 w 1685"/>
                  <a:gd name="T43" fmla="*/ 371 h 1184"/>
                  <a:gd name="T44" fmla="*/ 1272 w 1685"/>
                  <a:gd name="T45" fmla="*/ 443 h 1184"/>
                  <a:gd name="T46" fmla="*/ 1255 w 1685"/>
                  <a:gd name="T47" fmla="*/ 460 h 1184"/>
                  <a:gd name="T48" fmla="*/ 1235 w 1685"/>
                  <a:gd name="T49" fmla="*/ 492 h 1184"/>
                  <a:gd name="T50" fmla="*/ 1223 w 1685"/>
                  <a:gd name="T51" fmla="*/ 521 h 1184"/>
                  <a:gd name="T52" fmla="*/ 1180 w 1685"/>
                  <a:gd name="T53" fmla="*/ 552 h 1184"/>
                  <a:gd name="T54" fmla="*/ 1172 w 1685"/>
                  <a:gd name="T55" fmla="*/ 593 h 1184"/>
                  <a:gd name="T56" fmla="*/ 1134 w 1685"/>
                  <a:gd name="T57" fmla="*/ 622 h 1184"/>
                  <a:gd name="T58" fmla="*/ 1117 w 1685"/>
                  <a:gd name="T59" fmla="*/ 647 h 1184"/>
                  <a:gd name="T60" fmla="*/ 1077 w 1685"/>
                  <a:gd name="T61" fmla="*/ 665 h 1184"/>
                  <a:gd name="T62" fmla="*/ 1059 w 1685"/>
                  <a:gd name="T63" fmla="*/ 702 h 1184"/>
                  <a:gd name="T64" fmla="*/ 1065 w 1685"/>
                  <a:gd name="T65" fmla="*/ 685 h 1184"/>
                  <a:gd name="T66" fmla="*/ 1048 w 1685"/>
                  <a:gd name="T67" fmla="*/ 696 h 1184"/>
                  <a:gd name="T68" fmla="*/ 1033 w 1685"/>
                  <a:gd name="T69" fmla="*/ 705 h 1184"/>
                  <a:gd name="T70" fmla="*/ 1002 w 1685"/>
                  <a:gd name="T71" fmla="*/ 714 h 1184"/>
                  <a:gd name="T72" fmla="*/ 987 w 1685"/>
                  <a:gd name="T73" fmla="*/ 763 h 1184"/>
                  <a:gd name="T74" fmla="*/ 979 w 1685"/>
                  <a:gd name="T75" fmla="*/ 757 h 1184"/>
                  <a:gd name="T76" fmla="*/ 982 w 1685"/>
                  <a:gd name="T77" fmla="*/ 751 h 1184"/>
                  <a:gd name="T78" fmla="*/ 970 w 1685"/>
                  <a:gd name="T79" fmla="*/ 754 h 1184"/>
                  <a:gd name="T80" fmla="*/ 953 w 1685"/>
                  <a:gd name="T81" fmla="*/ 754 h 1184"/>
                  <a:gd name="T82" fmla="*/ 912 w 1685"/>
                  <a:gd name="T83" fmla="*/ 731 h 1184"/>
                  <a:gd name="T84" fmla="*/ 993 w 1685"/>
                  <a:gd name="T85" fmla="*/ 705 h 1184"/>
                  <a:gd name="T86" fmla="*/ 1134 w 1685"/>
                  <a:gd name="T87" fmla="*/ 593 h 1184"/>
                  <a:gd name="T88" fmla="*/ 1255 w 1685"/>
                  <a:gd name="T89" fmla="*/ 414 h 1184"/>
                  <a:gd name="T90" fmla="*/ 1272 w 1685"/>
                  <a:gd name="T91" fmla="*/ 362 h 1184"/>
                  <a:gd name="T92" fmla="*/ 1295 w 1685"/>
                  <a:gd name="T93" fmla="*/ 267 h 1184"/>
                  <a:gd name="T94" fmla="*/ 1298 w 1685"/>
                  <a:gd name="T95" fmla="*/ 181 h 1184"/>
                  <a:gd name="T96" fmla="*/ 1270 w 1685"/>
                  <a:gd name="T97" fmla="*/ 132 h 1184"/>
                  <a:gd name="T98" fmla="*/ 1226 w 1685"/>
                  <a:gd name="T99" fmla="*/ 89 h 1184"/>
                  <a:gd name="T100" fmla="*/ 1154 w 1685"/>
                  <a:gd name="T101" fmla="*/ 46 h 1184"/>
                  <a:gd name="T102" fmla="*/ 1160 w 1685"/>
                  <a:gd name="T103" fmla="*/ 8 h 1184"/>
                  <a:gd name="T104" fmla="*/ 1212 w 1685"/>
                  <a:gd name="T105" fmla="*/ 57 h 1184"/>
                  <a:gd name="T106" fmla="*/ 1298 w 1685"/>
                  <a:gd name="T107" fmla="*/ 158 h 1184"/>
                  <a:gd name="T108" fmla="*/ 1339 w 1685"/>
                  <a:gd name="T109" fmla="*/ 221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85" h="1184">
                    <a:moveTo>
                      <a:pt x="1327" y="673"/>
                    </a:moveTo>
                    <a:lnTo>
                      <a:pt x="1324" y="673"/>
                    </a:lnTo>
                    <a:lnTo>
                      <a:pt x="1321" y="668"/>
                    </a:lnTo>
                    <a:lnTo>
                      <a:pt x="1318" y="668"/>
                    </a:lnTo>
                    <a:lnTo>
                      <a:pt x="1316" y="668"/>
                    </a:lnTo>
                    <a:lnTo>
                      <a:pt x="1313" y="665"/>
                    </a:lnTo>
                    <a:lnTo>
                      <a:pt x="1310" y="665"/>
                    </a:lnTo>
                    <a:lnTo>
                      <a:pt x="1310" y="662"/>
                    </a:lnTo>
                    <a:lnTo>
                      <a:pt x="1307" y="659"/>
                    </a:lnTo>
                    <a:lnTo>
                      <a:pt x="1301" y="653"/>
                    </a:lnTo>
                    <a:lnTo>
                      <a:pt x="1293" y="639"/>
                    </a:lnTo>
                    <a:lnTo>
                      <a:pt x="1287" y="636"/>
                    </a:lnTo>
                    <a:lnTo>
                      <a:pt x="1281" y="633"/>
                    </a:lnTo>
                    <a:lnTo>
                      <a:pt x="1278" y="630"/>
                    </a:lnTo>
                    <a:lnTo>
                      <a:pt x="1275" y="630"/>
                    </a:lnTo>
                    <a:lnTo>
                      <a:pt x="1272" y="624"/>
                    </a:lnTo>
                    <a:lnTo>
                      <a:pt x="1270" y="616"/>
                    </a:lnTo>
                    <a:lnTo>
                      <a:pt x="1264" y="607"/>
                    </a:lnTo>
                    <a:lnTo>
                      <a:pt x="1255" y="587"/>
                    </a:lnTo>
                    <a:lnTo>
                      <a:pt x="1258" y="587"/>
                    </a:lnTo>
                    <a:lnTo>
                      <a:pt x="1267" y="587"/>
                    </a:lnTo>
                    <a:lnTo>
                      <a:pt x="1284" y="590"/>
                    </a:lnTo>
                    <a:lnTo>
                      <a:pt x="1313" y="587"/>
                    </a:lnTo>
                    <a:lnTo>
                      <a:pt x="1318" y="584"/>
                    </a:lnTo>
                    <a:lnTo>
                      <a:pt x="1324" y="581"/>
                    </a:lnTo>
                    <a:lnTo>
                      <a:pt x="1327" y="578"/>
                    </a:lnTo>
                    <a:lnTo>
                      <a:pt x="1330" y="578"/>
                    </a:lnTo>
                    <a:lnTo>
                      <a:pt x="1336" y="575"/>
                    </a:lnTo>
                    <a:lnTo>
                      <a:pt x="1342" y="575"/>
                    </a:lnTo>
                    <a:lnTo>
                      <a:pt x="1344" y="573"/>
                    </a:lnTo>
                    <a:lnTo>
                      <a:pt x="1347" y="570"/>
                    </a:lnTo>
                    <a:lnTo>
                      <a:pt x="1350" y="570"/>
                    </a:lnTo>
                    <a:lnTo>
                      <a:pt x="1353" y="567"/>
                    </a:lnTo>
                    <a:lnTo>
                      <a:pt x="1356" y="567"/>
                    </a:lnTo>
                    <a:lnTo>
                      <a:pt x="1359" y="567"/>
                    </a:lnTo>
                    <a:lnTo>
                      <a:pt x="1365" y="564"/>
                    </a:lnTo>
                    <a:lnTo>
                      <a:pt x="1367" y="561"/>
                    </a:lnTo>
                    <a:lnTo>
                      <a:pt x="1370" y="558"/>
                    </a:lnTo>
                    <a:lnTo>
                      <a:pt x="1379" y="552"/>
                    </a:lnTo>
                    <a:lnTo>
                      <a:pt x="1382" y="550"/>
                    </a:lnTo>
                    <a:lnTo>
                      <a:pt x="1390" y="544"/>
                    </a:lnTo>
                    <a:lnTo>
                      <a:pt x="1396" y="541"/>
                    </a:lnTo>
                    <a:lnTo>
                      <a:pt x="1399" y="541"/>
                    </a:lnTo>
                    <a:lnTo>
                      <a:pt x="1411" y="535"/>
                    </a:lnTo>
                    <a:lnTo>
                      <a:pt x="1416" y="532"/>
                    </a:lnTo>
                    <a:lnTo>
                      <a:pt x="1425" y="524"/>
                    </a:lnTo>
                    <a:lnTo>
                      <a:pt x="1431" y="521"/>
                    </a:lnTo>
                    <a:lnTo>
                      <a:pt x="1437" y="512"/>
                    </a:lnTo>
                    <a:lnTo>
                      <a:pt x="1442" y="503"/>
                    </a:lnTo>
                    <a:lnTo>
                      <a:pt x="1442" y="498"/>
                    </a:lnTo>
                    <a:lnTo>
                      <a:pt x="1445" y="495"/>
                    </a:lnTo>
                    <a:lnTo>
                      <a:pt x="1445" y="486"/>
                    </a:lnTo>
                    <a:lnTo>
                      <a:pt x="1448" y="480"/>
                    </a:lnTo>
                    <a:lnTo>
                      <a:pt x="1448" y="475"/>
                    </a:lnTo>
                    <a:lnTo>
                      <a:pt x="1451" y="466"/>
                    </a:lnTo>
                    <a:lnTo>
                      <a:pt x="1448" y="455"/>
                    </a:lnTo>
                    <a:lnTo>
                      <a:pt x="1445" y="443"/>
                    </a:lnTo>
                    <a:lnTo>
                      <a:pt x="1442" y="443"/>
                    </a:lnTo>
                    <a:lnTo>
                      <a:pt x="1439" y="437"/>
                    </a:lnTo>
                    <a:lnTo>
                      <a:pt x="1431" y="429"/>
                    </a:lnTo>
                    <a:lnTo>
                      <a:pt x="1419" y="414"/>
                    </a:lnTo>
                    <a:lnTo>
                      <a:pt x="1390" y="391"/>
                    </a:lnTo>
                    <a:lnTo>
                      <a:pt x="1396" y="388"/>
                    </a:lnTo>
                    <a:lnTo>
                      <a:pt x="1396" y="385"/>
                    </a:lnTo>
                    <a:lnTo>
                      <a:pt x="1402" y="385"/>
                    </a:lnTo>
                    <a:lnTo>
                      <a:pt x="1402" y="383"/>
                    </a:lnTo>
                    <a:lnTo>
                      <a:pt x="1399" y="383"/>
                    </a:lnTo>
                    <a:lnTo>
                      <a:pt x="1396" y="383"/>
                    </a:lnTo>
                    <a:lnTo>
                      <a:pt x="1393" y="380"/>
                    </a:lnTo>
                    <a:lnTo>
                      <a:pt x="1390" y="380"/>
                    </a:lnTo>
                    <a:lnTo>
                      <a:pt x="1388" y="380"/>
                    </a:lnTo>
                    <a:lnTo>
                      <a:pt x="1385" y="380"/>
                    </a:lnTo>
                    <a:lnTo>
                      <a:pt x="1385" y="377"/>
                    </a:lnTo>
                    <a:lnTo>
                      <a:pt x="1379" y="374"/>
                    </a:lnTo>
                    <a:lnTo>
                      <a:pt x="1376" y="371"/>
                    </a:lnTo>
                    <a:lnTo>
                      <a:pt x="1373" y="371"/>
                    </a:lnTo>
                    <a:lnTo>
                      <a:pt x="1370" y="368"/>
                    </a:lnTo>
                    <a:lnTo>
                      <a:pt x="1362" y="359"/>
                    </a:lnTo>
                    <a:lnTo>
                      <a:pt x="1353" y="357"/>
                    </a:lnTo>
                    <a:lnTo>
                      <a:pt x="1342" y="357"/>
                    </a:lnTo>
                    <a:lnTo>
                      <a:pt x="1330" y="359"/>
                    </a:lnTo>
                    <a:lnTo>
                      <a:pt x="1327" y="359"/>
                    </a:lnTo>
                    <a:lnTo>
                      <a:pt x="1324" y="357"/>
                    </a:lnTo>
                    <a:lnTo>
                      <a:pt x="1324" y="354"/>
                    </a:lnTo>
                    <a:lnTo>
                      <a:pt x="1327" y="351"/>
                    </a:lnTo>
                    <a:lnTo>
                      <a:pt x="1330" y="351"/>
                    </a:lnTo>
                    <a:lnTo>
                      <a:pt x="1333" y="351"/>
                    </a:lnTo>
                    <a:lnTo>
                      <a:pt x="1333" y="348"/>
                    </a:lnTo>
                    <a:lnTo>
                      <a:pt x="1333" y="345"/>
                    </a:lnTo>
                    <a:lnTo>
                      <a:pt x="1336" y="342"/>
                    </a:lnTo>
                    <a:lnTo>
                      <a:pt x="1336" y="339"/>
                    </a:lnTo>
                    <a:lnTo>
                      <a:pt x="1336" y="336"/>
                    </a:lnTo>
                    <a:lnTo>
                      <a:pt x="1336" y="334"/>
                    </a:lnTo>
                    <a:lnTo>
                      <a:pt x="1339" y="334"/>
                    </a:lnTo>
                    <a:lnTo>
                      <a:pt x="1342" y="331"/>
                    </a:lnTo>
                    <a:lnTo>
                      <a:pt x="1344" y="334"/>
                    </a:lnTo>
                    <a:lnTo>
                      <a:pt x="1353" y="336"/>
                    </a:lnTo>
                    <a:lnTo>
                      <a:pt x="1362" y="328"/>
                    </a:lnTo>
                    <a:lnTo>
                      <a:pt x="1362" y="322"/>
                    </a:lnTo>
                    <a:lnTo>
                      <a:pt x="1359" y="322"/>
                    </a:lnTo>
                    <a:lnTo>
                      <a:pt x="1359" y="319"/>
                    </a:lnTo>
                    <a:lnTo>
                      <a:pt x="1362" y="316"/>
                    </a:lnTo>
                    <a:lnTo>
                      <a:pt x="1365" y="311"/>
                    </a:lnTo>
                    <a:lnTo>
                      <a:pt x="1365" y="308"/>
                    </a:lnTo>
                    <a:lnTo>
                      <a:pt x="1365" y="305"/>
                    </a:lnTo>
                    <a:lnTo>
                      <a:pt x="1370" y="305"/>
                    </a:lnTo>
                    <a:lnTo>
                      <a:pt x="1370" y="302"/>
                    </a:lnTo>
                    <a:lnTo>
                      <a:pt x="1370" y="296"/>
                    </a:lnTo>
                    <a:lnTo>
                      <a:pt x="1367" y="293"/>
                    </a:lnTo>
                    <a:lnTo>
                      <a:pt x="1365" y="290"/>
                    </a:lnTo>
                    <a:lnTo>
                      <a:pt x="1362" y="290"/>
                    </a:lnTo>
                    <a:lnTo>
                      <a:pt x="1359" y="293"/>
                    </a:lnTo>
                    <a:lnTo>
                      <a:pt x="1356" y="296"/>
                    </a:lnTo>
                    <a:lnTo>
                      <a:pt x="1353" y="302"/>
                    </a:lnTo>
                    <a:lnTo>
                      <a:pt x="1350" y="302"/>
                    </a:lnTo>
                    <a:lnTo>
                      <a:pt x="1350" y="308"/>
                    </a:lnTo>
                    <a:lnTo>
                      <a:pt x="1350" y="313"/>
                    </a:lnTo>
                    <a:lnTo>
                      <a:pt x="1347" y="319"/>
                    </a:lnTo>
                    <a:lnTo>
                      <a:pt x="1344" y="322"/>
                    </a:lnTo>
                    <a:lnTo>
                      <a:pt x="1342" y="328"/>
                    </a:lnTo>
                    <a:lnTo>
                      <a:pt x="1339" y="331"/>
                    </a:lnTo>
                    <a:lnTo>
                      <a:pt x="1336" y="334"/>
                    </a:lnTo>
                    <a:lnTo>
                      <a:pt x="1333" y="339"/>
                    </a:lnTo>
                    <a:lnTo>
                      <a:pt x="1330" y="342"/>
                    </a:lnTo>
                    <a:lnTo>
                      <a:pt x="1327" y="345"/>
                    </a:lnTo>
                    <a:lnTo>
                      <a:pt x="1327" y="348"/>
                    </a:lnTo>
                    <a:lnTo>
                      <a:pt x="1321" y="351"/>
                    </a:lnTo>
                    <a:lnTo>
                      <a:pt x="1321" y="354"/>
                    </a:lnTo>
                    <a:lnTo>
                      <a:pt x="1321" y="357"/>
                    </a:lnTo>
                    <a:lnTo>
                      <a:pt x="1318" y="362"/>
                    </a:lnTo>
                    <a:lnTo>
                      <a:pt x="1310" y="368"/>
                    </a:lnTo>
                    <a:lnTo>
                      <a:pt x="1301" y="371"/>
                    </a:lnTo>
                    <a:lnTo>
                      <a:pt x="1298" y="374"/>
                    </a:lnTo>
                    <a:lnTo>
                      <a:pt x="1295" y="380"/>
                    </a:lnTo>
                    <a:lnTo>
                      <a:pt x="1287" y="394"/>
                    </a:lnTo>
                    <a:lnTo>
                      <a:pt x="1281" y="403"/>
                    </a:lnTo>
                    <a:lnTo>
                      <a:pt x="1275" y="414"/>
                    </a:lnTo>
                    <a:lnTo>
                      <a:pt x="1272" y="443"/>
                    </a:lnTo>
                    <a:lnTo>
                      <a:pt x="1272" y="452"/>
                    </a:lnTo>
                    <a:lnTo>
                      <a:pt x="1272" y="457"/>
                    </a:lnTo>
                    <a:lnTo>
                      <a:pt x="1270" y="463"/>
                    </a:lnTo>
                    <a:lnTo>
                      <a:pt x="1267" y="463"/>
                    </a:lnTo>
                    <a:lnTo>
                      <a:pt x="1258" y="460"/>
                    </a:lnTo>
                    <a:lnTo>
                      <a:pt x="1255" y="460"/>
                    </a:lnTo>
                    <a:lnTo>
                      <a:pt x="1249" y="463"/>
                    </a:lnTo>
                    <a:lnTo>
                      <a:pt x="1244" y="466"/>
                    </a:lnTo>
                    <a:lnTo>
                      <a:pt x="1241" y="469"/>
                    </a:lnTo>
                    <a:lnTo>
                      <a:pt x="1238" y="475"/>
                    </a:lnTo>
                    <a:lnTo>
                      <a:pt x="1235" y="483"/>
                    </a:lnTo>
                    <a:lnTo>
                      <a:pt x="1235" y="492"/>
                    </a:lnTo>
                    <a:lnTo>
                      <a:pt x="1235" y="503"/>
                    </a:lnTo>
                    <a:lnTo>
                      <a:pt x="1235" y="512"/>
                    </a:lnTo>
                    <a:lnTo>
                      <a:pt x="1241" y="524"/>
                    </a:lnTo>
                    <a:lnTo>
                      <a:pt x="1238" y="524"/>
                    </a:lnTo>
                    <a:lnTo>
                      <a:pt x="1232" y="521"/>
                    </a:lnTo>
                    <a:lnTo>
                      <a:pt x="1223" y="521"/>
                    </a:lnTo>
                    <a:lnTo>
                      <a:pt x="1221" y="521"/>
                    </a:lnTo>
                    <a:lnTo>
                      <a:pt x="1206" y="524"/>
                    </a:lnTo>
                    <a:lnTo>
                      <a:pt x="1198" y="529"/>
                    </a:lnTo>
                    <a:lnTo>
                      <a:pt x="1192" y="535"/>
                    </a:lnTo>
                    <a:lnTo>
                      <a:pt x="1180" y="550"/>
                    </a:lnTo>
                    <a:lnTo>
                      <a:pt x="1180" y="552"/>
                    </a:lnTo>
                    <a:lnTo>
                      <a:pt x="1177" y="567"/>
                    </a:lnTo>
                    <a:lnTo>
                      <a:pt x="1177" y="570"/>
                    </a:lnTo>
                    <a:lnTo>
                      <a:pt x="1183" y="590"/>
                    </a:lnTo>
                    <a:lnTo>
                      <a:pt x="1183" y="593"/>
                    </a:lnTo>
                    <a:lnTo>
                      <a:pt x="1180" y="593"/>
                    </a:lnTo>
                    <a:lnTo>
                      <a:pt x="1172" y="593"/>
                    </a:lnTo>
                    <a:lnTo>
                      <a:pt x="1169" y="593"/>
                    </a:lnTo>
                    <a:lnTo>
                      <a:pt x="1157" y="596"/>
                    </a:lnTo>
                    <a:lnTo>
                      <a:pt x="1151" y="599"/>
                    </a:lnTo>
                    <a:lnTo>
                      <a:pt x="1149" y="601"/>
                    </a:lnTo>
                    <a:lnTo>
                      <a:pt x="1137" y="619"/>
                    </a:lnTo>
                    <a:lnTo>
                      <a:pt x="1134" y="622"/>
                    </a:lnTo>
                    <a:lnTo>
                      <a:pt x="1134" y="624"/>
                    </a:lnTo>
                    <a:lnTo>
                      <a:pt x="1126" y="636"/>
                    </a:lnTo>
                    <a:lnTo>
                      <a:pt x="1126" y="645"/>
                    </a:lnTo>
                    <a:lnTo>
                      <a:pt x="1126" y="650"/>
                    </a:lnTo>
                    <a:lnTo>
                      <a:pt x="1123" y="653"/>
                    </a:lnTo>
                    <a:lnTo>
                      <a:pt x="1117" y="647"/>
                    </a:lnTo>
                    <a:lnTo>
                      <a:pt x="1111" y="647"/>
                    </a:lnTo>
                    <a:lnTo>
                      <a:pt x="1108" y="647"/>
                    </a:lnTo>
                    <a:lnTo>
                      <a:pt x="1097" y="647"/>
                    </a:lnTo>
                    <a:lnTo>
                      <a:pt x="1094" y="650"/>
                    </a:lnTo>
                    <a:lnTo>
                      <a:pt x="1082" y="656"/>
                    </a:lnTo>
                    <a:lnTo>
                      <a:pt x="1077" y="665"/>
                    </a:lnTo>
                    <a:lnTo>
                      <a:pt x="1071" y="679"/>
                    </a:lnTo>
                    <a:lnTo>
                      <a:pt x="1068" y="685"/>
                    </a:lnTo>
                    <a:lnTo>
                      <a:pt x="1068" y="699"/>
                    </a:lnTo>
                    <a:lnTo>
                      <a:pt x="1065" y="702"/>
                    </a:lnTo>
                    <a:lnTo>
                      <a:pt x="1062" y="702"/>
                    </a:lnTo>
                    <a:lnTo>
                      <a:pt x="1059" y="702"/>
                    </a:lnTo>
                    <a:lnTo>
                      <a:pt x="1062" y="699"/>
                    </a:lnTo>
                    <a:lnTo>
                      <a:pt x="1065" y="699"/>
                    </a:lnTo>
                    <a:lnTo>
                      <a:pt x="1065" y="696"/>
                    </a:lnTo>
                    <a:lnTo>
                      <a:pt x="1065" y="691"/>
                    </a:lnTo>
                    <a:lnTo>
                      <a:pt x="1068" y="685"/>
                    </a:lnTo>
                    <a:lnTo>
                      <a:pt x="1065" y="685"/>
                    </a:lnTo>
                    <a:lnTo>
                      <a:pt x="1062" y="688"/>
                    </a:lnTo>
                    <a:lnTo>
                      <a:pt x="1062" y="696"/>
                    </a:lnTo>
                    <a:lnTo>
                      <a:pt x="1056" y="699"/>
                    </a:lnTo>
                    <a:lnTo>
                      <a:pt x="1054" y="699"/>
                    </a:lnTo>
                    <a:lnTo>
                      <a:pt x="1051" y="699"/>
                    </a:lnTo>
                    <a:lnTo>
                      <a:pt x="1048" y="696"/>
                    </a:lnTo>
                    <a:lnTo>
                      <a:pt x="1048" y="699"/>
                    </a:lnTo>
                    <a:lnTo>
                      <a:pt x="1045" y="699"/>
                    </a:lnTo>
                    <a:lnTo>
                      <a:pt x="1042" y="699"/>
                    </a:lnTo>
                    <a:lnTo>
                      <a:pt x="1039" y="699"/>
                    </a:lnTo>
                    <a:lnTo>
                      <a:pt x="1036" y="702"/>
                    </a:lnTo>
                    <a:lnTo>
                      <a:pt x="1033" y="705"/>
                    </a:lnTo>
                    <a:lnTo>
                      <a:pt x="1028" y="702"/>
                    </a:lnTo>
                    <a:lnTo>
                      <a:pt x="1025" y="702"/>
                    </a:lnTo>
                    <a:lnTo>
                      <a:pt x="1016" y="705"/>
                    </a:lnTo>
                    <a:lnTo>
                      <a:pt x="1013" y="705"/>
                    </a:lnTo>
                    <a:lnTo>
                      <a:pt x="1005" y="708"/>
                    </a:lnTo>
                    <a:lnTo>
                      <a:pt x="1002" y="714"/>
                    </a:lnTo>
                    <a:lnTo>
                      <a:pt x="999" y="717"/>
                    </a:lnTo>
                    <a:lnTo>
                      <a:pt x="993" y="725"/>
                    </a:lnTo>
                    <a:lnTo>
                      <a:pt x="987" y="734"/>
                    </a:lnTo>
                    <a:lnTo>
                      <a:pt x="987" y="740"/>
                    </a:lnTo>
                    <a:lnTo>
                      <a:pt x="987" y="760"/>
                    </a:lnTo>
                    <a:lnTo>
                      <a:pt x="987" y="763"/>
                    </a:lnTo>
                    <a:lnTo>
                      <a:pt x="987" y="768"/>
                    </a:lnTo>
                    <a:lnTo>
                      <a:pt x="984" y="768"/>
                    </a:lnTo>
                    <a:lnTo>
                      <a:pt x="976" y="763"/>
                    </a:lnTo>
                    <a:lnTo>
                      <a:pt x="976" y="760"/>
                    </a:lnTo>
                    <a:lnTo>
                      <a:pt x="976" y="757"/>
                    </a:lnTo>
                    <a:lnTo>
                      <a:pt x="979" y="757"/>
                    </a:lnTo>
                    <a:lnTo>
                      <a:pt x="982" y="763"/>
                    </a:lnTo>
                    <a:lnTo>
                      <a:pt x="984" y="763"/>
                    </a:lnTo>
                    <a:lnTo>
                      <a:pt x="984" y="760"/>
                    </a:lnTo>
                    <a:lnTo>
                      <a:pt x="984" y="757"/>
                    </a:lnTo>
                    <a:lnTo>
                      <a:pt x="984" y="751"/>
                    </a:lnTo>
                    <a:lnTo>
                      <a:pt x="982" y="751"/>
                    </a:lnTo>
                    <a:lnTo>
                      <a:pt x="979" y="751"/>
                    </a:lnTo>
                    <a:lnTo>
                      <a:pt x="976" y="748"/>
                    </a:lnTo>
                    <a:lnTo>
                      <a:pt x="970" y="748"/>
                    </a:lnTo>
                    <a:lnTo>
                      <a:pt x="967" y="748"/>
                    </a:lnTo>
                    <a:lnTo>
                      <a:pt x="967" y="754"/>
                    </a:lnTo>
                    <a:lnTo>
                      <a:pt x="970" y="754"/>
                    </a:lnTo>
                    <a:lnTo>
                      <a:pt x="970" y="757"/>
                    </a:lnTo>
                    <a:lnTo>
                      <a:pt x="973" y="760"/>
                    </a:lnTo>
                    <a:lnTo>
                      <a:pt x="967" y="760"/>
                    </a:lnTo>
                    <a:lnTo>
                      <a:pt x="959" y="757"/>
                    </a:lnTo>
                    <a:lnTo>
                      <a:pt x="956" y="754"/>
                    </a:lnTo>
                    <a:lnTo>
                      <a:pt x="953" y="754"/>
                    </a:lnTo>
                    <a:lnTo>
                      <a:pt x="944" y="751"/>
                    </a:lnTo>
                    <a:lnTo>
                      <a:pt x="924" y="742"/>
                    </a:lnTo>
                    <a:lnTo>
                      <a:pt x="921" y="740"/>
                    </a:lnTo>
                    <a:lnTo>
                      <a:pt x="915" y="737"/>
                    </a:lnTo>
                    <a:lnTo>
                      <a:pt x="912" y="734"/>
                    </a:lnTo>
                    <a:lnTo>
                      <a:pt x="912" y="731"/>
                    </a:lnTo>
                    <a:lnTo>
                      <a:pt x="924" y="731"/>
                    </a:lnTo>
                    <a:lnTo>
                      <a:pt x="950" y="725"/>
                    </a:lnTo>
                    <a:lnTo>
                      <a:pt x="961" y="722"/>
                    </a:lnTo>
                    <a:lnTo>
                      <a:pt x="970" y="719"/>
                    </a:lnTo>
                    <a:lnTo>
                      <a:pt x="984" y="711"/>
                    </a:lnTo>
                    <a:lnTo>
                      <a:pt x="993" y="705"/>
                    </a:lnTo>
                    <a:lnTo>
                      <a:pt x="1033" y="682"/>
                    </a:lnTo>
                    <a:lnTo>
                      <a:pt x="1045" y="676"/>
                    </a:lnTo>
                    <a:lnTo>
                      <a:pt x="1062" y="662"/>
                    </a:lnTo>
                    <a:lnTo>
                      <a:pt x="1082" y="645"/>
                    </a:lnTo>
                    <a:lnTo>
                      <a:pt x="1108" y="622"/>
                    </a:lnTo>
                    <a:lnTo>
                      <a:pt x="1134" y="593"/>
                    </a:lnTo>
                    <a:lnTo>
                      <a:pt x="1169" y="552"/>
                    </a:lnTo>
                    <a:lnTo>
                      <a:pt x="1177" y="544"/>
                    </a:lnTo>
                    <a:lnTo>
                      <a:pt x="1223" y="475"/>
                    </a:lnTo>
                    <a:lnTo>
                      <a:pt x="1229" y="466"/>
                    </a:lnTo>
                    <a:lnTo>
                      <a:pt x="1241" y="440"/>
                    </a:lnTo>
                    <a:lnTo>
                      <a:pt x="1255" y="414"/>
                    </a:lnTo>
                    <a:lnTo>
                      <a:pt x="1258" y="406"/>
                    </a:lnTo>
                    <a:lnTo>
                      <a:pt x="1261" y="397"/>
                    </a:lnTo>
                    <a:lnTo>
                      <a:pt x="1261" y="394"/>
                    </a:lnTo>
                    <a:lnTo>
                      <a:pt x="1264" y="388"/>
                    </a:lnTo>
                    <a:lnTo>
                      <a:pt x="1270" y="377"/>
                    </a:lnTo>
                    <a:lnTo>
                      <a:pt x="1272" y="362"/>
                    </a:lnTo>
                    <a:lnTo>
                      <a:pt x="1275" y="357"/>
                    </a:lnTo>
                    <a:lnTo>
                      <a:pt x="1281" y="328"/>
                    </a:lnTo>
                    <a:lnTo>
                      <a:pt x="1287" y="313"/>
                    </a:lnTo>
                    <a:lnTo>
                      <a:pt x="1290" y="305"/>
                    </a:lnTo>
                    <a:lnTo>
                      <a:pt x="1293" y="285"/>
                    </a:lnTo>
                    <a:lnTo>
                      <a:pt x="1295" y="267"/>
                    </a:lnTo>
                    <a:lnTo>
                      <a:pt x="1298" y="256"/>
                    </a:lnTo>
                    <a:lnTo>
                      <a:pt x="1301" y="239"/>
                    </a:lnTo>
                    <a:lnTo>
                      <a:pt x="1301" y="233"/>
                    </a:lnTo>
                    <a:lnTo>
                      <a:pt x="1301" y="213"/>
                    </a:lnTo>
                    <a:lnTo>
                      <a:pt x="1301" y="195"/>
                    </a:lnTo>
                    <a:lnTo>
                      <a:pt x="1298" y="181"/>
                    </a:lnTo>
                    <a:lnTo>
                      <a:pt x="1293" y="164"/>
                    </a:lnTo>
                    <a:lnTo>
                      <a:pt x="1290" y="158"/>
                    </a:lnTo>
                    <a:lnTo>
                      <a:pt x="1281" y="143"/>
                    </a:lnTo>
                    <a:lnTo>
                      <a:pt x="1278" y="141"/>
                    </a:lnTo>
                    <a:lnTo>
                      <a:pt x="1272" y="135"/>
                    </a:lnTo>
                    <a:lnTo>
                      <a:pt x="1270" y="132"/>
                    </a:lnTo>
                    <a:lnTo>
                      <a:pt x="1264" y="126"/>
                    </a:lnTo>
                    <a:lnTo>
                      <a:pt x="1255" y="112"/>
                    </a:lnTo>
                    <a:lnTo>
                      <a:pt x="1244" y="100"/>
                    </a:lnTo>
                    <a:lnTo>
                      <a:pt x="1238" y="92"/>
                    </a:lnTo>
                    <a:lnTo>
                      <a:pt x="1235" y="89"/>
                    </a:lnTo>
                    <a:lnTo>
                      <a:pt x="1226" y="89"/>
                    </a:lnTo>
                    <a:lnTo>
                      <a:pt x="1212" y="86"/>
                    </a:lnTo>
                    <a:lnTo>
                      <a:pt x="1195" y="83"/>
                    </a:lnTo>
                    <a:lnTo>
                      <a:pt x="1189" y="83"/>
                    </a:lnTo>
                    <a:lnTo>
                      <a:pt x="1180" y="77"/>
                    </a:lnTo>
                    <a:lnTo>
                      <a:pt x="1172" y="69"/>
                    </a:lnTo>
                    <a:lnTo>
                      <a:pt x="1154" y="46"/>
                    </a:lnTo>
                    <a:lnTo>
                      <a:pt x="1149" y="37"/>
                    </a:lnTo>
                    <a:lnTo>
                      <a:pt x="1146" y="28"/>
                    </a:lnTo>
                    <a:lnTo>
                      <a:pt x="1146" y="20"/>
                    </a:lnTo>
                    <a:lnTo>
                      <a:pt x="1146" y="2"/>
                    </a:lnTo>
                    <a:lnTo>
                      <a:pt x="1146" y="0"/>
                    </a:lnTo>
                    <a:lnTo>
                      <a:pt x="1160" y="8"/>
                    </a:lnTo>
                    <a:lnTo>
                      <a:pt x="1166" y="11"/>
                    </a:lnTo>
                    <a:lnTo>
                      <a:pt x="1169" y="14"/>
                    </a:lnTo>
                    <a:lnTo>
                      <a:pt x="1177" y="20"/>
                    </a:lnTo>
                    <a:lnTo>
                      <a:pt x="1183" y="25"/>
                    </a:lnTo>
                    <a:lnTo>
                      <a:pt x="1200" y="46"/>
                    </a:lnTo>
                    <a:lnTo>
                      <a:pt x="1212" y="57"/>
                    </a:lnTo>
                    <a:lnTo>
                      <a:pt x="1223" y="69"/>
                    </a:lnTo>
                    <a:lnTo>
                      <a:pt x="1255" y="103"/>
                    </a:lnTo>
                    <a:lnTo>
                      <a:pt x="1261" y="115"/>
                    </a:lnTo>
                    <a:lnTo>
                      <a:pt x="1278" y="132"/>
                    </a:lnTo>
                    <a:lnTo>
                      <a:pt x="1295" y="152"/>
                    </a:lnTo>
                    <a:lnTo>
                      <a:pt x="1298" y="158"/>
                    </a:lnTo>
                    <a:lnTo>
                      <a:pt x="1304" y="167"/>
                    </a:lnTo>
                    <a:lnTo>
                      <a:pt x="1313" y="178"/>
                    </a:lnTo>
                    <a:lnTo>
                      <a:pt x="1324" y="198"/>
                    </a:lnTo>
                    <a:lnTo>
                      <a:pt x="1333" y="215"/>
                    </a:lnTo>
                    <a:lnTo>
                      <a:pt x="1336" y="221"/>
                    </a:lnTo>
                    <a:lnTo>
                      <a:pt x="1339" y="221"/>
                    </a:lnTo>
                    <a:lnTo>
                      <a:pt x="1362" y="264"/>
                    </a:lnTo>
                    <a:lnTo>
                      <a:pt x="1365" y="270"/>
                    </a:lnTo>
                    <a:lnTo>
                      <a:pt x="1370" y="285"/>
                    </a:lnTo>
                    <a:lnTo>
                      <a:pt x="1370" y="287"/>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6" name="Freeform 76"/>
              <p:cNvSpPr>
                <a:spLocks/>
              </p:cNvSpPr>
              <p:nvPr/>
            </p:nvSpPr>
            <p:spPr bwMode="auto">
              <a:xfrm>
                <a:off x="20574" y="13013"/>
                <a:ext cx="1685" cy="1184"/>
              </a:xfrm>
              <a:custGeom>
                <a:avLst/>
                <a:gdLst>
                  <a:gd name="T0" fmla="*/ 550 w 1685"/>
                  <a:gd name="T1" fmla="*/ 1056 h 1184"/>
                  <a:gd name="T2" fmla="*/ 550 w 1685"/>
                  <a:gd name="T3" fmla="*/ 1059 h 1184"/>
                  <a:gd name="T4" fmla="*/ 550 w 1685"/>
                  <a:gd name="T5" fmla="*/ 1056 h 1184"/>
                  <a:gd name="T6" fmla="*/ 547 w 1685"/>
                  <a:gd name="T7" fmla="*/ 1056 h 1184"/>
                  <a:gd name="T8" fmla="*/ 550 w 1685"/>
                  <a:gd name="T9" fmla="*/ 1056 h 1184"/>
                  <a:gd name="T10" fmla="*/ 550 w 1685"/>
                  <a:gd name="T11" fmla="*/ 1056 h 1184"/>
                </a:gdLst>
                <a:ahLst/>
                <a:cxnLst>
                  <a:cxn ang="0">
                    <a:pos x="T0" y="T1"/>
                  </a:cxn>
                  <a:cxn ang="0">
                    <a:pos x="T2" y="T3"/>
                  </a:cxn>
                  <a:cxn ang="0">
                    <a:pos x="T4" y="T5"/>
                  </a:cxn>
                  <a:cxn ang="0">
                    <a:pos x="T6" y="T7"/>
                  </a:cxn>
                  <a:cxn ang="0">
                    <a:pos x="T8" y="T9"/>
                  </a:cxn>
                  <a:cxn ang="0">
                    <a:pos x="T10" y="T11"/>
                  </a:cxn>
                </a:cxnLst>
                <a:rect l="0" t="0" r="r" b="b"/>
                <a:pathLst>
                  <a:path w="1685" h="1184">
                    <a:moveTo>
                      <a:pt x="550" y="1056"/>
                    </a:moveTo>
                    <a:lnTo>
                      <a:pt x="550" y="1059"/>
                    </a:lnTo>
                    <a:lnTo>
                      <a:pt x="550" y="1056"/>
                    </a:lnTo>
                    <a:lnTo>
                      <a:pt x="547" y="1056"/>
                    </a:lnTo>
                    <a:lnTo>
                      <a:pt x="550" y="1056"/>
                    </a:lnTo>
                    <a:lnTo>
                      <a:pt x="550" y="1056"/>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7" name="Freeform 77"/>
              <p:cNvSpPr>
                <a:spLocks/>
              </p:cNvSpPr>
              <p:nvPr/>
            </p:nvSpPr>
            <p:spPr bwMode="auto">
              <a:xfrm>
                <a:off x="20574" y="13013"/>
                <a:ext cx="1685" cy="1184"/>
              </a:xfrm>
              <a:custGeom>
                <a:avLst/>
                <a:gdLst>
                  <a:gd name="T0" fmla="*/ 944 w 1685"/>
                  <a:gd name="T1" fmla="*/ 918 h 1184"/>
                  <a:gd name="T2" fmla="*/ 941 w 1685"/>
                  <a:gd name="T3" fmla="*/ 918 h 1184"/>
                  <a:gd name="T4" fmla="*/ 941 w 1685"/>
                  <a:gd name="T5" fmla="*/ 921 h 1184"/>
                  <a:gd name="T6" fmla="*/ 938 w 1685"/>
                  <a:gd name="T7" fmla="*/ 921 h 1184"/>
                  <a:gd name="T8" fmla="*/ 941 w 1685"/>
                  <a:gd name="T9" fmla="*/ 918 h 1184"/>
                  <a:gd name="T10" fmla="*/ 941 w 1685"/>
                  <a:gd name="T11" fmla="*/ 915 h 1184"/>
                  <a:gd name="T12" fmla="*/ 938 w 1685"/>
                  <a:gd name="T13" fmla="*/ 915 h 1184"/>
                  <a:gd name="T14" fmla="*/ 938 w 1685"/>
                  <a:gd name="T15" fmla="*/ 918 h 1184"/>
                  <a:gd name="T16" fmla="*/ 935 w 1685"/>
                  <a:gd name="T17" fmla="*/ 918 h 1184"/>
                  <a:gd name="T18" fmla="*/ 935 w 1685"/>
                  <a:gd name="T19" fmla="*/ 921 h 1184"/>
                  <a:gd name="T20" fmla="*/ 935 w 1685"/>
                  <a:gd name="T21" fmla="*/ 918 h 1184"/>
                  <a:gd name="T22" fmla="*/ 935 w 1685"/>
                  <a:gd name="T23" fmla="*/ 921 h 1184"/>
                  <a:gd name="T24" fmla="*/ 933 w 1685"/>
                  <a:gd name="T25" fmla="*/ 921 h 1184"/>
                  <a:gd name="T26" fmla="*/ 933 w 1685"/>
                  <a:gd name="T27" fmla="*/ 924 h 1184"/>
                  <a:gd name="T28" fmla="*/ 935 w 1685"/>
                  <a:gd name="T29" fmla="*/ 924 h 1184"/>
                  <a:gd name="T30" fmla="*/ 938 w 1685"/>
                  <a:gd name="T31" fmla="*/ 924 h 1184"/>
                  <a:gd name="T32" fmla="*/ 941 w 1685"/>
                  <a:gd name="T33" fmla="*/ 924 h 1184"/>
                  <a:gd name="T34" fmla="*/ 941 w 1685"/>
                  <a:gd name="T35" fmla="*/ 921 h 1184"/>
                  <a:gd name="T36" fmla="*/ 944 w 1685"/>
                  <a:gd name="T37" fmla="*/ 918 h 1184"/>
                  <a:gd name="T38" fmla="*/ 944 w 1685"/>
                  <a:gd name="T39" fmla="*/ 918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85" h="1184">
                    <a:moveTo>
                      <a:pt x="944" y="918"/>
                    </a:moveTo>
                    <a:lnTo>
                      <a:pt x="941" y="918"/>
                    </a:lnTo>
                    <a:lnTo>
                      <a:pt x="941" y="921"/>
                    </a:lnTo>
                    <a:lnTo>
                      <a:pt x="938" y="921"/>
                    </a:lnTo>
                    <a:lnTo>
                      <a:pt x="941" y="918"/>
                    </a:lnTo>
                    <a:lnTo>
                      <a:pt x="941" y="915"/>
                    </a:lnTo>
                    <a:lnTo>
                      <a:pt x="938" y="915"/>
                    </a:lnTo>
                    <a:lnTo>
                      <a:pt x="938" y="918"/>
                    </a:lnTo>
                    <a:lnTo>
                      <a:pt x="935" y="918"/>
                    </a:lnTo>
                    <a:lnTo>
                      <a:pt x="935" y="921"/>
                    </a:lnTo>
                    <a:lnTo>
                      <a:pt x="935" y="918"/>
                    </a:lnTo>
                    <a:lnTo>
                      <a:pt x="935" y="921"/>
                    </a:lnTo>
                    <a:lnTo>
                      <a:pt x="933" y="921"/>
                    </a:lnTo>
                    <a:lnTo>
                      <a:pt x="933" y="924"/>
                    </a:lnTo>
                    <a:lnTo>
                      <a:pt x="935" y="924"/>
                    </a:lnTo>
                    <a:lnTo>
                      <a:pt x="938" y="924"/>
                    </a:lnTo>
                    <a:lnTo>
                      <a:pt x="941" y="924"/>
                    </a:lnTo>
                    <a:lnTo>
                      <a:pt x="941" y="921"/>
                    </a:lnTo>
                    <a:lnTo>
                      <a:pt x="944" y="918"/>
                    </a:lnTo>
                    <a:lnTo>
                      <a:pt x="944" y="918"/>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8" name="Freeform 78"/>
              <p:cNvSpPr>
                <a:spLocks/>
              </p:cNvSpPr>
              <p:nvPr/>
            </p:nvSpPr>
            <p:spPr bwMode="auto">
              <a:xfrm>
                <a:off x="20574" y="13013"/>
                <a:ext cx="1685" cy="1184"/>
              </a:xfrm>
              <a:custGeom>
                <a:avLst/>
                <a:gdLst>
                  <a:gd name="T0" fmla="*/ 665 w 1685"/>
                  <a:gd name="T1" fmla="*/ 910 h 1184"/>
                  <a:gd name="T2" fmla="*/ 662 w 1685"/>
                  <a:gd name="T3" fmla="*/ 915 h 1184"/>
                  <a:gd name="T4" fmla="*/ 659 w 1685"/>
                  <a:gd name="T5" fmla="*/ 921 h 1184"/>
                  <a:gd name="T6" fmla="*/ 656 w 1685"/>
                  <a:gd name="T7" fmla="*/ 927 h 1184"/>
                  <a:gd name="T8" fmla="*/ 650 w 1685"/>
                  <a:gd name="T9" fmla="*/ 933 h 1184"/>
                  <a:gd name="T10" fmla="*/ 650 w 1685"/>
                  <a:gd name="T11" fmla="*/ 941 h 1184"/>
                  <a:gd name="T12" fmla="*/ 647 w 1685"/>
                  <a:gd name="T13" fmla="*/ 947 h 1184"/>
                  <a:gd name="T14" fmla="*/ 642 w 1685"/>
                  <a:gd name="T15" fmla="*/ 950 h 1184"/>
                  <a:gd name="T16" fmla="*/ 639 w 1685"/>
                  <a:gd name="T17" fmla="*/ 956 h 1184"/>
                  <a:gd name="T18" fmla="*/ 636 w 1685"/>
                  <a:gd name="T19" fmla="*/ 961 h 1184"/>
                  <a:gd name="T20" fmla="*/ 633 w 1685"/>
                  <a:gd name="T21" fmla="*/ 967 h 1184"/>
                  <a:gd name="T22" fmla="*/ 630 w 1685"/>
                  <a:gd name="T23" fmla="*/ 973 h 1184"/>
                  <a:gd name="T24" fmla="*/ 624 w 1685"/>
                  <a:gd name="T25" fmla="*/ 976 h 1184"/>
                  <a:gd name="T26" fmla="*/ 622 w 1685"/>
                  <a:gd name="T27" fmla="*/ 982 h 1184"/>
                  <a:gd name="T28" fmla="*/ 622 w 1685"/>
                  <a:gd name="T29" fmla="*/ 987 h 1184"/>
                  <a:gd name="T30" fmla="*/ 619 w 1685"/>
                  <a:gd name="T31" fmla="*/ 993 h 1184"/>
                  <a:gd name="T32" fmla="*/ 616 w 1685"/>
                  <a:gd name="T33" fmla="*/ 1002 h 1184"/>
                  <a:gd name="T34" fmla="*/ 613 w 1685"/>
                  <a:gd name="T35" fmla="*/ 1007 h 1184"/>
                  <a:gd name="T36" fmla="*/ 610 w 1685"/>
                  <a:gd name="T37" fmla="*/ 1002 h 1184"/>
                  <a:gd name="T38" fmla="*/ 613 w 1685"/>
                  <a:gd name="T39" fmla="*/ 996 h 1184"/>
                  <a:gd name="T40" fmla="*/ 610 w 1685"/>
                  <a:gd name="T41" fmla="*/ 1002 h 1184"/>
                  <a:gd name="T42" fmla="*/ 604 w 1685"/>
                  <a:gd name="T43" fmla="*/ 1005 h 1184"/>
                  <a:gd name="T44" fmla="*/ 599 w 1685"/>
                  <a:gd name="T45" fmla="*/ 1007 h 1184"/>
                  <a:gd name="T46" fmla="*/ 593 w 1685"/>
                  <a:gd name="T47" fmla="*/ 1005 h 1184"/>
                  <a:gd name="T48" fmla="*/ 590 w 1685"/>
                  <a:gd name="T49" fmla="*/ 1013 h 1184"/>
                  <a:gd name="T50" fmla="*/ 587 w 1685"/>
                  <a:gd name="T51" fmla="*/ 1019 h 1184"/>
                  <a:gd name="T52" fmla="*/ 578 w 1685"/>
                  <a:gd name="T53" fmla="*/ 1019 h 1184"/>
                  <a:gd name="T54" fmla="*/ 573 w 1685"/>
                  <a:gd name="T55" fmla="*/ 1016 h 1184"/>
                  <a:gd name="T56" fmla="*/ 564 w 1685"/>
                  <a:gd name="T57" fmla="*/ 1016 h 1184"/>
                  <a:gd name="T58" fmla="*/ 567 w 1685"/>
                  <a:gd name="T59" fmla="*/ 1022 h 1184"/>
                  <a:gd name="T60" fmla="*/ 567 w 1685"/>
                  <a:gd name="T61" fmla="*/ 1030 h 1184"/>
                  <a:gd name="T62" fmla="*/ 564 w 1685"/>
                  <a:gd name="T63" fmla="*/ 1036 h 1184"/>
                  <a:gd name="T64" fmla="*/ 561 w 1685"/>
                  <a:gd name="T65" fmla="*/ 1042 h 1184"/>
                  <a:gd name="T66" fmla="*/ 555 w 1685"/>
                  <a:gd name="T67" fmla="*/ 1045 h 1184"/>
                  <a:gd name="T68" fmla="*/ 550 w 1685"/>
                  <a:gd name="T69" fmla="*/ 1051 h 1184"/>
                  <a:gd name="T70" fmla="*/ 544 w 1685"/>
                  <a:gd name="T71" fmla="*/ 1054 h 1184"/>
                  <a:gd name="T72" fmla="*/ 550 w 1685"/>
                  <a:gd name="T73" fmla="*/ 1056 h 1184"/>
                  <a:gd name="T74" fmla="*/ 547 w 1685"/>
                  <a:gd name="T75" fmla="*/ 1056 h 1184"/>
                  <a:gd name="T76" fmla="*/ 547 w 1685"/>
                  <a:gd name="T77" fmla="*/ 1056 h 1184"/>
                  <a:gd name="T78" fmla="*/ 541 w 1685"/>
                  <a:gd name="T79" fmla="*/ 1054 h 1184"/>
                  <a:gd name="T80" fmla="*/ 535 w 1685"/>
                  <a:gd name="T81" fmla="*/ 1056 h 1184"/>
                  <a:gd name="T82" fmla="*/ 527 w 1685"/>
                  <a:gd name="T83" fmla="*/ 1056 h 1184"/>
                  <a:gd name="T84" fmla="*/ 518 w 1685"/>
                  <a:gd name="T85" fmla="*/ 1056 h 1184"/>
                  <a:gd name="T86" fmla="*/ 509 w 1685"/>
                  <a:gd name="T87" fmla="*/ 1056 h 1184"/>
                  <a:gd name="T88" fmla="*/ 503 w 1685"/>
                  <a:gd name="T89" fmla="*/ 1059 h 1184"/>
                  <a:gd name="T90" fmla="*/ 498 w 1685"/>
                  <a:gd name="T91" fmla="*/ 1062 h 1184"/>
                  <a:gd name="T92" fmla="*/ 480 w 1685"/>
                  <a:gd name="T93" fmla="*/ 1054 h 1184"/>
                  <a:gd name="T94" fmla="*/ 501 w 1685"/>
                  <a:gd name="T95" fmla="*/ 1065 h 1184"/>
                  <a:gd name="T96" fmla="*/ 506 w 1685"/>
                  <a:gd name="T97" fmla="*/ 1062 h 1184"/>
                  <a:gd name="T98" fmla="*/ 550 w 1685"/>
                  <a:gd name="T99" fmla="*/ 1059 h 1184"/>
                  <a:gd name="T100" fmla="*/ 616 w 1685"/>
                  <a:gd name="T101" fmla="*/ 1007 h 1184"/>
                  <a:gd name="T102" fmla="*/ 622 w 1685"/>
                  <a:gd name="T103" fmla="*/ 987 h 1184"/>
                  <a:gd name="T104" fmla="*/ 633 w 1685"/>
                  <a:gd name="T105" fmla="*/ 964 h 1184"/>
                  <a:gd name="T106" fmla="*/ 656 w 1685"/>
                  <a:gd name="T107" fmla="*/ 933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85" h="1184">
                    <a:moveTo>
                      <a:pt x="659" y="927"/>
                    </a:moveTo>
                    <a:lnTo>
                      <a:pt x="668" y="910"/>
                    </a:lnTo>
                    <a:lnTo>
                      <a:pt x="665" y="910"/>
                    </a:lnTo>
                    <a:lnTo>
                      <a:pt x="665" y="912"/>
                    </a:lnTo>
                    <a:lnTo>
                      <a:pt x="662" y="912"/>
                    </a:lnTo>
                    <a:lnTo>
                      <a:pt x="662" y="915"/>
                    </a:lnTo>
                    <a:lnTo>
                      <a:pt x="659" y="915"/>
                    </a:lnTo>
                    <a:lnTo>
                      <a:pt x="659" y="918"/>
                    </a:lnTo>
                    <a:lnTo>
                      <a:pt x="659" y="921"/>
                    </a:lnTo>
                    <a:lnTo>
                      <a:pt x="656" y="921"/>
                    </a:lnTo>
                    <a:lnTo>
                      <a:pt x="656" y="924"/>
                    </a:lnTo>
                    <a:lnTo>
                      <a:pt x="656" y="927"/>
                    </a:lnTo>
                    <a:lnTo>
                      <a:pt x="653" y="927"/>
                    </a:lnTo>
                    <a:lnTo>
                      <a:pt x="653" y="930"/>
                    </a:lnTo>
                    <a:lnTo>
                      <a:pt x="650" y="933"/>
                    </a:lnTo>
                    <a:lnTo>
                      <a:pt x="650" y="935"/>
                    </a:lnTo>
                    <a:lnTo>
                      <a:pt x="650" y="938"/>
                    </a:lnTo>
                    <a:lnTo>
                      <a:pt x="650" y="941"/>
                    </a:lnTo>
                    <a:lnTo>
                      <a:pt x="647" y="941"/>
                    </a:lnTo>
                    <a:lnTo>
                      <a:pt x="647" y="944"/>
                    </a:lnTo>
                    <a:lnTo>
                      <a:pt x="647" y="947"/>
                    </a:lnTo>
                    <a:lnTo>
                      <a:pt x="645" y="947"/>
                    </a:lnTo>
                    <a:lnTo>
                      <a:pt x="645" y="950"/>
                    </a:lnTo>
                    <a:lnTo>
                      <a:pt x="642" y="950"/>
                    </a:lnTo>
                    <a:lnTo>
                      <a:pt x="642" y="953"/>
                    </a:lnTo>
                    <a:lnTo>
                      <a:pt x="639" y="953"/>
                    </a:lnTo>
                    <a:lnTo>
                      <a:pt x="639" y="956"/>
                    </a:lnTo>
                    <a:lnTo>
                      <a:pt x="639" y="958"/>
                    </a:lnTo>
                    <a:lnTo>
                      <a:pt x="636" y="958"/>
                    </a:lnTo>
                    <a:lnTo>
                      <a:pt x="636" y="961"/>
                    </a:lnTo>
                    <a:lnTo>
                      <a:pt x="633" y="961"/>
                    </a:lnTo>
                    <a:lnTo>
                      <a:pt x="633" y="964"/>
                    </a:lnTo>
                    <a:lnTo>
                      <a:pt x="633" y="967"/>
                    </a:lnTo>
                    <a:lnTo>
                      <a:pt x="630" y="967"/>
                    </a:lnTo>
                    <a:lnTo>
                      <a:pt x="630" y="970"/>
                    </a:lnTo>
                    <a:lnTo>
                      <a:pt x="630" y="973"/>
                    </a:lnTo>
                    <a:lnTo>
                      <a:pt x="627" y="973"/>
                    </a:lnTo>
                    <a:lnTo>
                      <a:pt x="627" y="976"/>
                    </a:lnTo>
                    <a:lnTo>
                      <a:pt x="624" y="976"/>
                    </a:lnTo>
                    <a:lnTo>
                      <a:pt x="624" y="979"/>
                    </a:lnTo>
                    <a:lnTo>
                      <a:pt x="624" y="982"/>
                    </a:lnTo>
                    <a:lnTo>
                      <a:pt x="622" y="982"/>
                    </a:lnTo>
                    <a:lnTo>
                      <a:pt x="624" y="982"/>
                    </a:lnTo>
                    <a:lnTo>
                      <a:pt x="622" y="984"/>
                    </a:lnTo>
                    <a:lnTo>
                      <a:pt x="622" y="987"/>
                    </a:lnTo>
                    <a:lnTo>
                      <a:pt x="619" y="987"/>
                    </a:lnTo>
                    <a:lnTo>
                      <a:pt x="619" y="990"/>
                    </a:lnTo>
                    <a:lnTo>
                      <a:pt x="619" y="993"/>
                    </a:lnTo>
                    <a:lnTo>
                      <a:pt x="619" y="996"/>
                    </a:lnTo>
                    <a:lnTo>
                      <a:pt x="616" y="999"/>
                    </a:lnTo>
                    <a:lnTo>
                      <a:pt x="616" y="1002"/>
                    </a:lnTo>
                    <a:lnTo>
                      <a:pt x="613" y="1002"/>
                    </a:lnTo>
                    <a:lnTo>
                      <a:pt x="613" y="1005"/>
                    </a:lnTo>
                    <a:lnTo>
                      <a:pt x="613" y="1007"/>
                    </a:lnTo>
                    <a:lnTo>
                      <a:pt x="610" y="1007"/>
                    </a:lnTo>
                    <a:lnTo>
                      <a:pt x="610" y="1005"/>
                    </a:lnTo>
                    <a:lnTo>
                      <a:pt x="610" y="1002"/>
                    </a:lnTo>
                    <a:lnTo>
                      <a:pt x="613" y="1002"/>
                    </a:lnTo>
                    <a:lnTo>
                      <a:pt x="613" y="999"/>
                    </a:lnTo>
                    <a:lnTo>
                      <a:pt x="613" y="996"/>
                    </a:lnTo>
                    <a:lnTo>
                      <a:pt x="613" y="999"/>
                    </a:lnTo>
                    <a:lnTo>
                      <a:pt x="613" y="1002"/>
                    </a:lnTo>
                    <a:lnTo>
                      <a:pt x="610" y="1002"/>
                    </a:lnTo>
                    <a:lnTo>
                      <a:pt x="607" y="1002"/>
                    </a:lnTo>
                    <a:lnTo>
                      <a:pt x="607" y="1005"/>
                    </a:lnTo>
                    <a:lnTo>
                      <a:pt x="604" y="1005"/>
                    </a:lnTo>
                    <a:lnTo>
                      <a:pt x="601" y="1005"/>
                    </a:lnTo>
                    <a:lnTo>
                      <a:pt x="599" y="1005"/>
                    </a:lnTo>
                    <a:lnTo>
                      <a:pt x="599" y="1007"/>
                    </a:lnTo>
                    <a:lnTo>
                      <a:pt x="596" y="1007"/>
                    </a:lnTo>
                    <a:lnTo>
                      <a:pt x="593" y="1007"/>
                    </a:lnTo>
                    <a:lnTo>
                      <a:pt x="593" y="1005"/>
                    </a:lnTo>
                    <a:lnTo>
                      <a:pt x="590" y="1007"/>
                    </a:lnTo>
                    <a:lnTo>
                      <a:pt x="590" y="1010"/>
                    </a:lnTo>
                    <a:lnTo>
                      <a:pt x="590" y="1013"/>
                    </a:lnTo>
                    <a:lnTo>
                      <a:pt x="590" y="1016"/>
                    </a:lnTo>
                    <a:lnTo>
                      <a:pt x="590" y="1019"/>
                    </a:lnTo>
                    <a:lnTo>
                      <a:pt x="587" y="1019"/>
                    </a:lnTo>
                    <a:lnTo>
                      <a:pt x="584" y="1019"/>
                    </a:lnTo>
                    <a:lnTo>
                      <a:pt x="581" y="1019"/>
                    </a:lnTo>
                    <a:lnTo>
                      <a:pt x="578" y="1019"/>
                    </a:lnTo>
                    <a:lnTo>
                      <a:pt x="575" y="1019"/>
                    </a:lnTo>
                    <a:lnTo>
                      <a:pt x="573" y="1019"/>
                    </a:lnTo>
                    <a:lnTo>
                      <a:pt x="573" y="1016"/>
                    </a:lnTo>
                    <a:lnTo>
                      <a:pt x="570" y="1016"/>
                    </a:lnTo>
                    <a:lnTo>
                      <a:pt x="567" y="1016"/>
                    </a:lnTo>
                    <a:lnTo>
                      <a:pt x="564" y="1016"/>
                    </a:lnTo>
                    <a:lnTo>
                      <a:pt x="564" y="1019"/>
                    </a:lnTo>
                    <a:lnTo>
                      <a:pt x="567" y="1019"/>
                    </a:lnTo>
                    <a:lnTo>
                      <a:pt x="567" y="1022"/>
                    </a:lnTo>
                    <a:lnTo>
                      <a:pt x="567" y="1025"/>
                    </a:lnTo>
                    <a:lnTo>
                      <a:pt x="567" y="1028"/>
                    </a:lnTo>
                    <a:lnTo>
                      <a:pt x="567" y="1030"/>
                    </a:lnTo>
                    <a:lnTo>
                      <a:pt x="567" y="1033"/>
                    </a:lnTo>
                    <a:lnTo>
                      <a:pt x="564" y="1033"/>
                    </a:lnTo>
                    <a:lnTo>
                      <a:pt x="564" y="1036"/>
                    </a:lnTo>
                    <a:lnTo>
                      <a:pt x="564" y="1039"/>
                    </a:lnTo>
                    <a:lnTo>
                      <a:pt x="561" y="1039"/>
                    </a:lnTo>
                    <a:lnTo>
                      <a:pt x="561" y="1042"/>
                    </a:lnTo>
                    <a:lnTo>
                      <a:pt x="561" y="1045"/>
                    </a:lnTo>
                    <a:lnTo>
                      <a:pt x="558" y="1045"/>
                    </a:lnTo>
                    <a:lnTo>
                      <a:pt x="555" y="1045"/>
                    </a:lnTo>
                    <a:lnTo>
                      <a:pt x="555" y="1048"/>
                    </a:lnTo>
                    <a:lnTo>
                      <a:pt x="552" y="1048"/>
                    </a:lnTo>
                    <a:lnTo>
                      <a:pt x="550" y="1051"/>
                    </a:lnTo>
                    <a:lnTo>
                      <a:pt x="550" y="1054"/>
                    </a:lnTo>
                    <a:lnTo>
                      <a:pt x="547" y="1054"/>
                    </a:lnTo>
                    <a:lnTo>
                      <a:pt x="544" y="1054"/>
                    </a:lnTo>
                    <a:lnTo>
                      <a:pt x="547" y="1054"/>
                    </a:lnTo>
                    <a:lnTo>
                      <a:pt x="550" y="1054"/>
                    </a:lnTo>
                    <a:lnTo>
                      <a:pt x="550" y="1056"/>
                    </a:lnTo>
                    <a:lnTo>
                      <a:pt x="547" y="1056"/>
                    </a:lnTo>
                    <a:lnTo>
                      <a:pt x="547" y="1054"/>
                    </a:lnTo>
                    <a:lnTo>
                      <a:pt x="547" y="1056"/>
                    </a:lnTo>
                    <a:lnTo>
                      <a:pt x="544" y="1054"/>
                    </a:lnTo>
                    <a:lnTo>
                      <a:pt x="544" y="1056"/>
                    </a:lnTo>
                    <a:lnTo>
                      <a:pt x="547" y="1056"/>
                    </a:lnTo>
                    <a:lnTo>
                      <a:pt x="544" y="1056"/>
                    </a:lnTo>
                    <a:lnTo>
                      <a:pt x="541" y="1056"/>
                    </a:lnTo>
                    <a:lnTo>
                      <a:pt x="541" y="1054"/>
                    </a:lnTo>
                    <a:lnTo>
                      <a:pt x="541" y="1056"/>
                    </a:lnTo>
                    <a:lnTo>
                      <a:pt x="538" y="1056"/>
                    </a:lnTo>
                    <a:lnTo>
                      <a:pt x="535" y="1056"/>
                    </a:lnTo>
                    <a:lnTo>
                      <a:pt x="532" y="1056"/>
                    </a:lnTo>
                    <a:lnTo>
                      <a:pt x="529" y="1056"/>
                    </a:lnTo>
                    <a:lnTo>
                      <a:pt x="527" y="1056"/>
                    </a:lnTo>
                    <a:lnTo>
                      <a:pt x="524" y="1056"/>
                    </a:lnTo>
                    <a:lnTo>
                      <a:pt x="521" y="1056"/>
                    </a:lnTo>
                    <a:lnTo>
                      <a:pt x="518" y="1056"/>
                    </a:lnTo>
                    <a:lnTo>
                      <a:pt x="515" y="1056"/>
                    </a:lnTo>
                    <a:lnTo>
                      <a:pt x="512" y="1056"/>
                    </a:lnTo>
                    <a:lnTo>
                      <a:pt x="509" y="1056"/>
                    </a:lnTo>
                    <a:lnTo>
                      <a:pt x="506" y="1056"/>
                    </a:lnTo>
                    <a:lnTo>
                      <a:pt x="503" y="1056"/>
                    </a:lnTo>
                    <a:lnTo>
                      <a:pt x="503" y="1059"/>
                    </a:lnTo>
                    <a:lnTo>
                      <a:pt x="501" y="1059"/>
                    </a:lnTo>
                    <a:lnTo>
                      <a:pt x="501" y="1062"/>
                    </a:lnTo>
                    <a:lnTo>
                      <a:pt x="498" y="1062"/>
                    </a:lnTo>
                    <a:lnTo>
                      <a:pt x="486" y="1059"/>
                    </a:lnTo>
                    <a:lnTo>
                      <a:pt x="480" y="1051"/>
                    </a:lnTo>
                    <a:lnTo>
                      <a:pt x="480" y="1054"/>
                    </a:lnTo>
                    <a:lnTo>
                      <a:pt x="483" y="1062"/>
                    </a:lnTo>
                    <a:lnTo>
                      <a:pt x="501" y="1062"/>
                    </a:lnTo>
                    <a:lnTo>
                      <a:pt x="501" y="1065"/>
                    </a:lnTo>
                    <a:lnTo>
                      <a:pt x="503" y="1065"/>
                    </a:lnTo>
                    <a:lnTo>
                      <a:pt x="503" y="1062"/>
                    </a:lnTo>
                    <a:lnTo>
                      <a:pt x="506" y="1062"/>
                    </a:lnTo>
                    <a:lnTo>
                      <a:pt x="509" y="1062"/>
                    </a:lnTo>
                    <a:lnTo>
                      <a:pt x="512" y="1062"/>
                    </a:lnTo>
                    <a:lnTo>
                      <a:pt x="550" y="1059"/>
                    </a:lnTo>
                    <a:lnTo>
                      <a:pt x="555" y="1056"/>
                    </a:lnTo>
                    <a:lnTo>
                      <a:pt x="561" y="1051"/>
                    </a:lnTo>
                    <a:lnTo>
                      <a:pt x="616" y="1007"/>
                    </a:lnTo>
                    <a:lnTo>
                      <a:pt x="619" y="1005"/>
                    </a:lnTo>
                    <a:lnTo>
                      <a:pt x="619" y="999"/>
                    </a:lnTo>
                    <a:lnTo>
                      <a:pt x="622" y="987"/>
                    </a:lnTo>
                    <a:lnTo>
                      <a:pt x="624" y="982"/>
                    </a:lnTo>
                    <a:lnTo>
                      <a:pt x="633" y="970"/>
                    </a:lnTo>
                    <a:lnTo>
                      <a:pt x="633" y="964"/>
                    </a:lnTo>
                    <a:lnTo>
                      <a:pt x="642" y="956"/>
                    </a:lnTo>
                    <a:lnTo>
                      <a:pt x="653" y="938"/>
                    </a:lnTo>
                    <a:lnTo>
                      <a:pt x="656" y="933"/>
                    </a:lnTo>
                    <a:lnTo>
                      <a:pt x="659" y="927"/>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9" name="Freeform 79"/>
              <p:cNvSpPr>
                <a:spLocks/>
              </p:cNvSpPr>
              <p:nvPr/>
            </p:nvSpPr>
            <p:spPr bwMode="auto">
              <a:xfrm>
                <a:off x="20574" y="13013"/>
                <a:ext cx="1685" cy="1184"/>
              </a:xfrm>
              <a:custGeom>
                <a:avLst/>
                <a:gdLst>
                  <a:gd name="T0" fmla="*/ 11 w 1685"/>
                  <a:gd name="T1" fmla="*/ 812 h 1184"/>
                  <a:gd name="T2" fmla="*/ 11 w 1685"/>
                  <a:gd name="T3" fmla="*/ 814 h 1184"/>
                  <a:gd name="T4" fmla="*/ 11 w 1685"/>
                  <a:gd name="T5" fmla="*/ 817 h 1184"/>
                  <a:gd name="T6" fmla="*/ 11 w 1685"/>
                  <a:gd name="T7" fmla="*/ 820 h 1184"/>
                  <a:gd name="T8" fmla="*/ 11 w 1685"/>
                  <a:gd name="T9" fmla="*/ 823 h 1184"/>
                  <a:gd name="T10" fmla="*/ 8 w 1685"/>
                  <a:gd name="T11" fmla="*/ 823 h 1184"/>
                  <a:gd name="T12" fmla="*/ 2 w 1685"/>
                  <a:gd name="T13" fmla="*/ 820 h 1184"/>
                  <a:gd name="T14" fmla="*/ 0 w 1685"/>
                  <a:gd name="T15" fmla="*/ 814 h 1184"/>
                  <a:gd name="T16" fmla="*/ 0 w 1685"/>
                  <a:gd name="T17" fmla="*/ 812 h 1184"/>
                  <a:gd name="T18" fmla="*/ 2 w 1685"/>
                  <a:gd name="T19" fmla="*/ 812 h 1184"/>
                  <a:gd name="T20" fmla="*/ 5 w 1685"/>
                  <a:gd name="T21" fmla="*/ 814 h 1184"/>
                  <a:gd name="T22" fmla="*/ 8 w 1685"/>
                  <a:gd name="T23" fmla="*/ 812 h 1184"/>
                  <a:gd name="T24" fmla="*/ 11 w 1685"/>
                  <a:gd name="T25" fmla="*/ 812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85" h="1184">
                    <a:moveTo>
                      <a:pt x="11" y="812"/>
                    </a:moveTo>
                    <a:lnTo>
                      <a:pt x="11" y="814"/>
                    </a:lnTo>
                    <a:lnTo>
                      <a:pt x="11" y="817"/>
                    </a:lnTo>
                    <a:lnTo>
                      <a:pt x="11" y="820"/>
                    </a:lnTo>
                    <a:lnTo>
                      <a:pt x="11" y="823"/>
                    </a:lnTo>
                    <a:lnTo>
                      <a:pt x="8" y="823"/>
                    </a:lnTo>
                    <a:lnTo>
                      <a:pt x="2" y="820"/>
                    </a:lnTo>
                    <a:lnTo>
                      <a:pt x="0" y="814"/>
                    </a:lnTo>
                    <a:lnTo>
                      <a:pt x="0" y="812"/>
                    </a:lnTo>
                    <a:lnTo>
                      <a:pt x="2" y="812"/>
                    </a:lnTo>
                    <a:lnTo>
                      <a:pt x="5" y="814"/>
                    </a:lnTo>
                    <a:lnTo>
                      <a:pt x="8" y="812"/>
                    </a:lnTo>
                    <a:lnTo>
                      <a:pt x="11" y="812"/>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64" name="Freeform 80"/>
            <p:cNvSpPr>
              <a:spLocks/>
            </p:cNvSpPr>
            <p:nvPr/>
          </p:nvSpPr>
          <p:spPr bwMode="auto">
            <a:xfrm>
              <a:off x="20853" y="13811"/>
              <a:ext cx="20" cy="20"/>
            </a:xfrm>
            <a:custGeom>
              <a:avLst/>
              <a:gdLst>
                <a:gd name="T0" fmla="*/ -10 w 20"/>
                <a:gd name="T1" fmla="*/ 1 h 20"/>
                <a:gd name="T2" fmla="*/ 10 w 20"/>
                <a:gd name="T3" fmla="*/ 1 h 20"/>
              </a:gdLst>
              <a:ahLst/>
              <a:cxnLst>
                <a:cxn ang="0">
                  <a:pos x="T0" y="T1"/>
                </a:cxn>
                <a:cxn ang="0">
                  <a:pos x="T2" y="T3"/>
                </a:cxn>
              </a:cxnLst>
              <a:rect l="0" t="0" r="r" b="b"/>
              <a:pathLst>
                <a:path w="20" h="20">
                  <a:moveTo>
                    <a:pt x="-10" y="1"/>
                  </a:moveTo>
                  <a:lnTo>
                    <a:pt x="10" y="1"/>
                  </a:lnTo>
                </a:path>
              </a:pathLst>
            </a:custGeom>
            <a:noFill/>
            <a:ln w="182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65" name="Group 81"/>
            <p:cNvGrpSpPr>
              <a:grpSpLocks/>
            </p:cNvGrpSpPr>
            <p:nvPr/>
          </p:nvGrpSpPr>
          <p:grpSpPr bwMode="auto">
            <a:xfrm>
              <a:off x="20824" y="13803"/>
              <a:ext cx="47" cy="24"/>
              <a:chOff x="20824" y="13803"/>
              <a:chExt cx="47" cy="24"/>
            </a:xfrm>
          </p:grpSpPr>
          <p:sp>
            <p:nvSpPr>
              <p:cNvPr id="1129" name="Freeform 82"/>
              <p:cNvSpPr>
                <a:spLocks/>
              </p:cNvSpPr>
              <p:nvPr/>
            </p:nvSpPr>
            <p:spPr bwMode="auto">
              <a:xfrm>
                <a:off x="20824" y="13803"/>
                <a:ext cx="47" cy="24"/>
              </a:xfrm>
              <a:custGeom>
                <a:avLst/>
                <a:gdLst>
                  <a:gd name="T0" fmla="*/ 8 w 47"/>
                  <a:gd name="T1" fmla="*/ 14 h 24"/>
                  <a:gd name="T2" fmla="*/ 8 w 47"/>
                  <a:gd name="T3" fmla="*/ 11 h 24"/>
                  <a:gd name="T4" fmla="*/ 5 w 47"/>
                  <a:gd name="T5" fmla="*/ 11 h 24"/>
                  <a:gd name="T6" fmla="*/ 5 w 47"/>
                  <a:gd name="T7" fmla="*/ 8 h 24"/>
                  <a:gd name="T8" fmla="*/ 8 w 47"/>
                  <a:gd name="T9" fmla="*/ 8 h 24"/>
                  <a:gd name="T10" fmla="*/ 11 w 47"/>
                  <a:gd name="T11" fmla="*/ 11 h 24"/>
                  <a:gd name="T12" fmla="*/ 11 w 47"/>
                  <a:gd name="T13" fmla="*/ 14 h 24"/>
                  <a:gd name="T14" fmla="*/ 8 w 47"/>
                  <a:gd name="T15" fmla="*/ 14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24">
                    <a:moveTo>
                      <a:pt x="8" y="14"/>
                    </a:moveTo>
                    <a:lnTo>
                      <a:pt x="8" y="11"/>
                    </a:lnTo>
                    <a:lnTo>
                      <a:pt x="5" y="11"/>
                    </a:lnTo>
                    <a:lnTo>
                      <a:pt x="5" y="8"/>
                    </a:lnTo>
                    <a:lnTo>
                      <a:pt x="8" y="8"/>
                    </a:lnTo>
                    <a:lnTo>
                      <a:pt x="11" y="11"/>
                    </a:lnTo>
                    <a:lnTo>
                      <a:pt x="11" y="14"/>
                    </a:lnTo>
                    <a:lnTo>
                      <a:pt x="8" y="14"/>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0" name="Freeform 83"/>
              <p:cNvSpPr>
                <a:spLocks/>
              </p:cNvSpPr>
              <p:nvPr/>
            </p:nvSpPr>
            <p:spPr bwMode="auto">
              <a:xfrm>
                <a:off x="20824" y="13803"/>
                <a:ext cx="47" cy="24"/>
              </a:xfrm>
              <a:custGeom>
                <a:avLst/>
                <a:gdLst>
                  <a:gd name="T0" fmla="*/ 23 w 47"/>
                  <a:gd name="T1" fmla="*/ 5 h 24"/>
                  <a:gd name="T2" fmla="*/ 20 w 47"/>
                  <a:gd name="T3" fmla="*/ 5 h 24"/>
                  <a:gd name="T4" fmla="*/ 20 w 47"/>
                  <a:gd name="T5" fmla="*/ 2 h 24"/>
                  <a:gd name="T6" fmla="*/ 23 w 47"/>
                  <a:gd name="T7" fmla="*/ 2 h 24"/>
                  <a:gd name="T8" fmla="*/ 23 w 47"/>
                  <a:gd name="T9" fmla="*/ 5 h 24"/>
                </a:gdLst>
                <a:ahLst/>
                <a:cxnLst>
                  <a:cxn ang="0">
                    <a:pos x="T0" y="T1"/>
                  </a:cxn>
                  <a:cxn ang="0">
                    <a:pos x="T2" y="T3"/>
                  </a:cxn>
                  <a:cxn ang="0">
                    <a:pos x="T4" y="T5"/>
                  </a:cxn>
                  <a:cxn ang="0">
                    <a:pos x="T6" y="T7"/>
                  </a:cxn>
                  <a:cxn ang="0">
                    <a:pos x="T8" y="T9"/>
                  </a:cxn>
                </a:cxnLst>
                <a:rect l="0" t="0" r="r" b="b"/>
                <a:pathLst>
                  <a:path w="47" h="24">
                    <a:moveTo>
                      <a:pt x="23" y="5"/>
                    </a:moveTo>
                    <a:lnTo>
                      <a:pt x="20" y="5"/>
                    </a:lnTo>
                    <a:lnTo>
                      <a:pt x="20" y="2"/>
                    </a:lnTo>
                    <a:lnTo>
                      <a:pt x="23" y="2"/>
                    </a:lnTo>
                    <a:lnTo>
                      <a:pt x="23" y="5"/>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2" name="Freeform 84"/>
              <p:cNvSpPr>
                <a:spLocks/>
              </p:cNvSpPr>
              <p:nvPr/>
            </p:nvSpPr>
            <p:spPr bwMode="auto">
              <a:xfrm>
                <a:off x="20824" y="13803"/>
                <a:ext cx="47" cy="24"/>
              </a:xfrm>
              <a:custGeom>
                <a:avLst/>
                <a:gdLst>
                  <a:gd name="T0" fmla="*/ 40 w 47"/>
                  <a:gd name="T1" fmla="*/ 2 h 24"/>
                  <a:gd name="T2" fmla="*/ 34 w 47"/>
                  <a:gd name="T3" fmla="*/ 2 h 24"/>
                  <a:gd name="T4" fmla="*/ 34 w 47"/>
                  <a:gd name="T5" fmla="*/ 2 h 24"/>
                  <a:gd name="T6" fmla="*/ 34 w 47"/>
                  <a:gd name="T7" fmla="*/ 2 h 24"/>
                  <a:gd name="T8" fmla="*/ 37 w 47"/>
                  <a:gd name="T9" fmla="*/ 0 h 24"/>
                  <a:gd name="T10" fmla="*/ 40 w 47"/>
                  <a:gd name="T11" fmla="*/ 2 h 24"/>
                  <a:gd name="T12" fmla="*/ 46 w 47"/>
                  <a:gd name="T13" fmla="*/ 0 h 24"/>
                  <a:gd name="T14" fmla="*/ 40 w 47"/>
                  <a:gd name="T15" fmla="*/ 0 h 24"/>
                  <a:gd name="T16" fmla="*/ 37 w 47"/>
                  <a:gd name="T17" fmla="*/ 2 h 24"/>
                  <a:gd name="T18" fmla="*/ 34 w 47"/>
                  <a:gd name="T19" fmla="*/ 0 h 24"/>
                  <a:gd name="T20" fmla="*/ 28 w 47"/>
                  <a:gd name="T21" fmla="*/ 0 h 24"/>
                  <a:gd name="T22" fmla="*/ 25 w 47"/>
                  <a:gd name="T23" fmla="*/ 2 h 24"/>
                  <a:gd name="T24" fmla="*/ 20 w 47"/>
                  <a:gd name="T25" fmla="*/ 2 h 24"/>
                  <a:gd name="T26" fmla="*/ 14 w 47"/>
                  <a:gd name="T27" fmla="*/ 2 h 24"/>
                  <a:gd name="T28" fmla="*/ 11 w 47"/>
                  <a:gd name="T29" fmla="*/ 5 h 24"/>
                  <a:gd name="T30" fmla="*/ 11 w 47"/>
                  <a:gd name="T31" fmla="*/ 5 h 24"/>
                  <a:gd name="T32" fmla="*/ 11 w 47"/>
                  <a:gd name="T33" fmla="*/ 5 h 24"/>
                  <a:gd name="T34" fmla="*/ 8 w 47"/>
                  <a:gd name="T35" fmla="*/ 8 h 24"/>
                  <a:gd name="T36" fmla="*/ 2 w 47"/>
                  <a:gd name="T37" fmla="*/ 8 h 24"/>
                  <a:gd name="T38" fmla="*/ 0 w 47"/>
                  <a:gd name="T39" fmla="*/ 11 h 24"/>
                  <a:gd name="T40" fmla="*/ 2 w 47"/>
                  <a:gd name="T41" fmla="*/ 14 h 24"/>
                  <a:gd name="T42" fmla="*/ 0 w 47"/>
                  <a:gd name="T43" fmla="*/ 17 h 24"/>
                  <a:gd name="T44" fmla="*/ 5 w 47"/>
                  <a:gd name="T45" fmla="*/ 20 h 24"/>
                  <a:gd name="T46" fmla="*/ 8 w 47"/>
                  <a:gd name="T47" fmla="*/ 23 h 24"/>
                  <a:gd name="T48" fmla="*/ 11 w 47"/>
                  <a:gd name="T49" fmla="*/ 20 h 24"/>
                  <a:gd name="T50" fmla="*/ 17 w 47"/>
                  <a:gd name="T51" fmla="*/ 20 h 24"/>
                  <a:gd name="T52" fmla="*/ 23 w 47"/>
                  <a:gd name="T53" fmla="*/ 20 h 24"/>
                  <a:gd name="T54" fmla="*/ 25 w 47"/>
                  <a:gd name="T55" fmla="*/ 17 h 24"/>
                  <a:gd name="T56" fmla="*/ 25 w 47"/>
                  <a:gd name="T57" fmla="*/ 11 h 24"/>
                  <a:gd name="T58" fmla="*/ 25 w 47"/>
                  <a:gd name="T59" fmla="*/ 17 h 24"/>
                  <a:gd name="T60" fmla="*/ 28 w 47"/>
                  <a:gd name="T61" fmla="*/ 14 h 24"/>
                  <a:gd name="T62" fmla="*/ 31 w 47"/>
                  <a:gd name="T63" fmla="*/ 11 h 24"/>
                  <a:gd name="T64" fmla="*/ 34 w 47"/>
                  <a:gd name="T65" fmla="*/ 8 h 24"/>
                  <a:gd name="T66" fmla="*/ 31 w 47"/>
                  <a:gd name="T67" fmla="*/ 11 h 24"/>
                  <a:gd name="T68" fmla="*/ 34 w 47"/>
                  <a:gd name="T69" fmla="*/ 8 h 24"/>
                  <a:gd name="T70" fmla="*/ 37 w 47"/>
                  <a:gd name="T71" fmla="*/ 5 h 24"/>
                  <a:gd name="T72" fmla="*/ 37 w 47"/>
                  <a:gd name="T73" fmla="*/ 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7" h="24">
                    <a:moveTo>
                      <a:pt x="37" y="2"/>
                    </a:moveTo>
                    <a:lnTo>
                      <a:pt x="40" y="2"/>
                    </a:lnTo>
                    <a:lnTo>
                      <a:pt x="37" y="2"/>
                    </a:lnTo>
                    <a:lnTo>
                      <a:pt x="34" y="2"/>
                    </a:lnTo>
                    <a:lnTo>
                      <a:pt x="31" y="2"/>
                    </a:lnTo>
                    <a:lnTo>
                      <a:pt x="34" y="2"/>
                    </a:lnTo>
                    <a:lnTo>
                      <a:pt x="34" y="0"/>
                    </a:lnTo>
                    <a:lnTo>
                      <a:pt x="34" y="2"/>
                    </a:lnTo>
                    <a:lnTo>
                      <a:pt x="37" y="2"/>
                    </a:lnTo>
                    <a:lnTo>
                      <a:pt x="37" y="0"/>
                    </a:lnTo>
                    <a:lnTo>
                      <a:pt x="37" y="2"/>
                    </a:lnTo>
                    <a:lnTo>
                      <a:pt x="40" y="2"/>
                    </a:lnTo>
                    <a:lnTo>
                      <a:pt x="43" y="2"/>
                    </a:lnTo>
                    <a:lnTo>
                      <a:pt x="46" y="0"/>
                    </a:lnTo>
                    <a:lnTo>
                      <a:pt x="43" y="0"/>
                    </a:lnTo>
                    <a:lnTo>
                      <a:pt x="40" y="0"/>
                    </a:lnTo>
                    <a:lnTo>
                      <a:pt x="40" y="2"/>
                    </a:lnTo>
                    <a:lnTo>
                      <a:pt x="37" y="2"/>
                    </a:lnTo>
                    <a:lnTo>
                      <a:pt x="37" y="0"/>
                    </a:lnTo>
                    <a:lnTo>
                      <a:pt x="34" y="0"/>
                    </a:lnTo>
                    <a:lnTo>
                      <a:pt x="31" y="0"/>
                    </a:lnTo>
                    <a:lnTo>
                      <a:pt x="28" y="0"/>
                    </a:lnTo>
                    <a:lnTo>
                      <a:pt x="25" y="0"/>
                    </a:lnTo>
                    <a:lnTo>
                      <a:pt x="25" y="2"/>
                    </a:lnTo>
                    <a:lnTo>
                      <a:pt x="23" y="2"/>
                    </a:lnTo>
                    <a:lnTo>
                      <a:pt x="20" y="2"/>
                    </a:lnTo>
                    <a:lnTo>
                      <a:pt x="17" y="2"/>
                    </a:lnTo>
                    <a:lnTo>
                      <a:pt x="14" y="2"/>
                    </a:lnTo>
                    <a:lnTo>
                      <a:pt x="14" y="5"/>
                    </a:lnTo>
                    <a:lnTo>
                      <a:pt x="11" y="5"/>
                    </a:lnTo>
                    <a:lnTo>
                      <a:pt x="14" y="5"/>
                    </a:lnTo>
                    <a:lnTo>
                      <a:pt x="11" y="5"/>
                    </a:lnTo>
                    <a:lnTo>
                      <a:pt x="11" y="8"/>
                    </a:lnTo>
                    <a:lnTo>
                      <a:pt x="11" y="5"/>
                    </a:lnTo>
                    <a:lnTo>
                      <a:pt x="8" y="5"/>
                    </a:lnTo>
                    <a:lnTo>
                      <a:pt x="8" y="8"/>
                    </a:lnTo>
                    <a:lnTo>
                      <a:pt x="5" y="8"/>
                    </a:lnTo>
                    <a:lnTo>
                      <a:pt x="2" y="8"/>
                    </a:lnTo>
                    <a:lnTo>
                      <a:pt x="2" y="11"/>
                    </a:lnTo>
                    <a:lnTo>
                      <a:pt x="0" y="11"/>
                    </a:lnTo>
                    <a:lnTo>
                      <a:pt x="2" y="11"/>
                    </a:lnTo>
                    <a:lnTo>
                      <a:pt x="2" y="14"/>
                    </a:lnTo>
                    <a:lnTo>
                      <a:pt x="0" y="14"/>
                    </a:lnTo>
                    <a:lnTo>
                      <a:pt x="0" y="17"/>
                    </a:lnTo>
                    <a:lnTo>
                      <a:pt x="2" y="20"/>
                    </a:lnTo>
                    <a:lnTo>
                      <a:pt x="5" y="20"/>
                    </a:lnTo>
                    <a:lnTo>
                      <a:pt x="8" y="20"/>
                    </a:lnTo>
                    <a:lnTo>
                      <a:pt x="8" y="23"/>
                    </a:lnTo>
                    <a:lnTo>
                      <a:pt x="11" y="23"/>
                    </a:lnTo>
                    <a:lnTo>
                      <a:pt x="11" y="20"/>
                    </a:lnTo>
                    <a:lnTo>
                      <a:pt x="14" y="20"/>
                    </a:lnTo>
                    <a:lnTo>
                      <a:pt x="17" y="20"/>
                    </a:lnTo>
                    <a:lnTo>
                      <a:pt x="20" y="20"/>
                    </a:lnTo>
                    <a:lnTo>
                      <a:pt x="23" y="20"/>
                    </a:lnTo>
                    <a:lnTo>
                      <a:pt x="23" y="17"/>
                    </a:lnTo>
                    <a:lnTo>
                      <a:pt x="25" y="17"/>
                    </a:lnTo>
                    <a:lnTo>
                      <a:pt x="25" y="14"/>
                    </a:lnTo>
                    <a:lnTo>
                      <a:pt x="25" y="11"/>
                    </a:lnTo>
                    <a:lnTo>
                      <a:pt x="25" y="14"/>
                    </a:lnTo>
                    <a:lnTo>
                      <a:pt x="25" y="17"/>
                    </a:lnTo>
                    <a:lnTo>
                      <a:pt x="25" y="14"/>
                    </a:lnTo>
                    <a:lnTo>
                      <a:pt x="28" y="14"/>
                    </a:lnTo>
                    <a:lnTo>
                      <a:pt x="31" y="14"/>
                    </a:lnTo>
                    <a:lnTo>
                      <a:pt x="31" y="11"/>
                    </a:lnTo>
                    <a:lnTo>
                      <a:pt x="34" y="11"/>
                    </a:lnTo>
                    <a:lnTo>
                      <a:pt x="34" y="8"/>
                    </a:lnTo>
                    <a:lnTo>
                      <a:pt x="31" y="8"/>
                    </a:lnTo>
                    <a:lnTo>
                      <a:pt x="31" y="11"/>
                    </a:lnTo>
                    <a:lnTo>
                      <a:pt x="31" y="8"/>
                    </a:lnTo>
                    <a:lnTo>
                      <a:pt x="34" y="8"/>
                    </a:lnTo>
                    <a:lnTo>
                      <a:pt x="37" y="8"/>
                    </a:lnTo>
                    <a:lnTo>
                      <a:pt x="37" y="5"/>
                    </a:lnTo>
                    <a:lnTo>
                      <a:pt x="40" y="5"/>
                    </a:lnTo>
                    <a:lnTo>
                      <a:pt x="37" y="2"/>
                    </a:lnTo>
                    <a:lnTo>
                      <a:pt x="37" y="2"/>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66" name="Freeform 85"/>
            <p:cNvSpPr>
              <a:spLocks/>
            </p:cNvSpPr>
            <p:nvPr/>
          </p:nvSpPr>
          <p:spPr bwMode="auto">
            <a:xfrm>
              <a:off x="21653" y="13788"/>
              <a:ext cx="20" cy="20"/>
            </a:xfrm>
            <a:custGeom>
              <a:avLst/>
              <a:gdLst>
                <a:gd name="T0" fmla="*/ -10 w 20"/>
                <a:gd name="T1" fmla="*/ 1 h 20"/>
                <a:gd name="T2" fmla="*/ 10 w 20"/>
                <a:gd name="T3" fmla="*/ 1 h 20"/>
              </a:gdLst>
              <a:ahLst/>
              <a:cxnLst>
                <a:cxn ang="0">
                  <a:pos x="T0" y="T1"/>
                </a:cxn>
                <a:cxn ang="0">
                  <a:pos x="T2" y="T3"/>
                </a:cxn>
              </a:cxnLst>
              <a:rect l="0" t="0" r="r" b="b"/>
              <a:pathLst>
                <a:path w="20" h="20">
                  <a:moveTo>
                    <a:pt x="-10" y="1"/>
                  </a:moveTo>
                  <a:lnTo>
                    <a:pt x="10" y="1"/>
                  </a:lnTo>
                </a:path>
              </a:pathLst>
            </a:custGeom>
            <a:noFill/>
            <a:ln w="182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067" name="Group 86"/>
            <p:cNvGrpSpPr>
              <a:grpSpLocks/>
            </p:cNvGrpSpPr>
            <p:nvPr/>
          </p:nvGrpSpPr>
          <p:grpSpPr bwMode="auto">
            <a:xfrm>
              <a:off x="21651" y="13742"/>
              <a:ext cx="257" cy="55"/>
              <a:chOff x="21651" y="13742"/>
              <a:chExt cx="257" cy="55"/>
            </a:xfrm>
          </p:grpSpPr>
          <p:sp>
            <p:nvSpPr>
              <p:cNvPr id="1125" name="Freeform 87"/>
              <p:cNvSpPr>
                <a:spLocks/>
              </p:cNvSpPr>
              <p:nvPr/>
            </p:nvSpPr>
            <p:spPr bwMode="auto">
              <a:xfrm>
                <a:off x="21651" y="13742"/>
                <a:ext cx="257" cy="55"/>
              </a:xfrm>
              <a:custGeom>
                <a:avLst/>
                <a:gdLst>
                  <a:gd name="T0" fmla="*/ 120 w 257"/>
                  <a:gd name="T1" fmla="*/ 34 h 55"/>
                  <a:gd name="T2" fmla="*/ 120 w 257"/>
                  <a:gd name="T3" fmla="*/ 31 h 55"/>
                  <a:gd name="T4" fmla="*/ 120 w 257"/>
                  <a:gd name="T5" fmla="*/ 28 h 55"/>
                  <a:gd name="T6" fmla="*/ 120 w 257"/>
                  <a:gd name="T7" fmla="*/ 31 h 55"/>
                  <a:gd name="T8" fmla="*/ 123 w 257"/>
                  <a:gd name="T9" fmla="*/ 31 h 55"/>
                  <a:gd name="T10" fmla="*/ 123 w 257"/>
                  <a:gd name="T11" fmla="*/ 34 h 55"/>
                  <a:gd name="T12" fmla="*/ 120 w 257"/>
                  <a:gd name="T13" fmla="*/ 34 h 55"/>
                </a:gdLst>
                <a:ahLst/>
                <a:cxnLst>
                  <a:cxn ang="0">
                    <a:pos x="T0" y="T1"/>
                  </a:cxn>
                  <a:cxn ang="0">
                    <a:pos x="T2" y="T3"/>
                  </a:cxn>
                  <a:cxn ang="0">
                    <a:pos x="T4" y="T5"/>
                  </a:cxn>
                  <a:cxn ang="0">
                    <a:pos x="T6" y="T7"/>
                  </a:cxn>
                  <a:cxn ang="0">
                    <a:pos x="T8" y="T9"/>
                  </a:cxn>
                  <a:cxn ang="0">
                    <a:pos x="T10" y="T11"/>
                  </a:cxn>
                  <a:cxn ang="0">
                    <a:pos x="T12" y="T13"/>
                  </a:cxn>
                </a:cxnLst>
                <a:rect l="0" t="0" r="r" b="b"/>
                <a:pathLst>
                  <a:path w="257" h="55">
                    <a:moveTo>
                      <a:pt x="120" y="34"/>
                    </a:moveTo>
                    <a:lnTo>
                      <a:pt x="120" y="31"/>
                    </a:lnTo>
                    <a:lnTo>
                      <a:pt x="120" y="28"/>
                    </a:lnTo>
                    <a:lnTo>
                      <a:pt x="120" y="31"/>
                    </a:lnTo>
                    <a:lnTo>
                      <a:pt x="123" y="31"/>
                    </a:lnTo>
                    <a:lnTo>
                      <a:pt x="123" y="34"/>
                    </a:lnTo>
                    <a:lnTo>
                      <a:pt x="120" y="34"/>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6" name="Freeform 88"/>
              <p:cNvSpPr>
                <a:spLocks/>
              </p:cNvSpPr>
              <p:nvPr/>
            </p:nvSpPr>
            <p:spPr bwMode="auto">
              <a:xfrm>
                <a:off x="21651" y="13742"/>
                <a:ext cx="257" cy="55"/>
              </a:xfrm>
              <a:custGeom>
                <a:avLst/>
                <a:gdLst>
                  <a:gd name="T0" fmla="*/ 126 w 257"/>
                  <a:gd name="T1" fmla="*/ 31 h 55"/>
                  <a:gd name="T2" fmla="*/ 129 w 257"/>
                  <a:gd name="T3" fmla="*/ 28 h 55"/>
                  <a:gd name="T4" fmla="*/ 123 w 257"/>
                  <a:gd name="T5" fmla="*/ 31 h 55"/>
                  <a:gd name="T6" fmla="*/ 120 w 257"/>
                  <a:gd name="T7" fmla="*/ 25 h 55"/>
                  <a:gd name="T8" fmla="*/ 120 w 257"/>
                  <a:gd name="T9" fmla="*/ 25 h 55"/>
                  <a:gd name="T10" fmla="*/ 118 w 257"/>
                  <a:gd name="T11" fmla="*/ 23 h 55"/>
                  <a:gd name="T12" fmla="*/ 120 w 257"/>
                  <a:gd name="T13" fmla="*/ 25 h 55"/>
                  <a:gd name="T14" fmla="*/ 118 w 257"/>
                  <a:gd name="T15" fmla="*/ 28 h 55"/>
                  <a:gd name="T16" fmla="*/ 112 w 257"/>
                  <a:gd name="T17" fmla="*/ 28 h 55"/>
                  <a:gd name="T18" fmla="*/ 109 w 257"/>
                  <a:gd name="T19" fmla="*/ 25 h 55"/>
                  <a:gd name="T20" fmla="*/ 106 w 257"/>
                  <a:gd name="T21" fmla="*/ 28 h 55"/>
                  <a:gd name="T22" fmla="*/ 100 w 257"/>
                  <a:gd name="T23" fmla="*/ 28 h 55"/>
                  <a:gd name="T24" fmla="*/ 103 w 257"/>
                  <a:gd name="T25" fmla="*/ 31 h 55"/>
                  <a:gd name="T26" fmla="*/ 109 w 257"/>
                  <a:gd name="T27" fmla="*/ 31 h 55"/>
                  <a:gd name="T28" fmla="*/ 109 w 257"/>
                  <a:gd name="T29" fmla="*/ 31 h 55"/>
                  <a:gd name="T30" fmla="*/ 112 w 257"/>
                  <a:gd name="T31" fmla="*/ 40 h 55"/>
                  <a:gd name="T32" fmla="*/ 112 w 257"/>
                  <a:gd name="T33" fmla="*/ 46 h 55"/>
                  <a:gd name="T34" fmla="*/ 112 w 257"/>
                  <a:gd name="T35" fmla="*/ 51 h 55"/>
                  <a:gd name="T36" fmla="*/ 115 w 257"/>
                  <a:gd name="T37" fmla="*/ 54 h 55"/>
                  <a:gd name="T38" fmla="*/ 115 w 257"/>
                  <a:gd name="T39" fmla="*/ 48 h 55"/>
                  <a:gd name="T40" fmla="*/ 115 w 257"/>
                  <a:gd name="T41" fmla="*/ 43 h 55"/>
                  <a:gd name="T42" fmla="*/ 118 w 257"/>
                  <a:gd name="T43" fmla="*/ 46 h 55"/>
                  <a:gd name="T44" fmla="*/ 118 w 257"/>
                  <a:gd name="T45" fmla="*/ 40 h 55"/>
                  <a:gd name="T46" fmla="*/ 115 w 257"/>
                  <a:gd name="T47" fmla="*/ 37 h 55"/>
                  <a:gd name="T48" fmla="*/ 115 w 257"/>
                  <a:gd name="T49" fmla="*/ 37 h 55"/>
                  <a:gd name="T50" fmla="*/ 115 w 257"/>
                  <a:gd name="T51" fmla="*/ 31 h 55"/>
                  <a:gd name="T52" fmla="*/ 115 w 257"/>
                  <a:gd name="T53" fmla="*/ 31 h 55"/>
                  <a:gd name="T54" fmla="*/ 118 w 257"/>
                  <a:gd name="T55" fmla="*/ 34 h 55"/>
                  <a:gd name="T56" fmla="*/ 118 w 257"/>
                  <a:gd name="T57" fmla="*/ 40 h 55"/>
                  <a:gd name="T58" fmla="*/ 120 w 257"/>
                  <a:gd name="T59" fmla="*/ 37 h 55"/>
                  <a:gd name="T60" fmla="*/ 123 w 257"/>
                  <a:gd name="T61" fmla="*/ 34 h 55"/>
                  <a:gd name="T62" fmla="*/ 123 w 257"/>
                  <a:gd name="T63" fmla="*/ 3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7" h="55">
                    <a:moveTo>
                      <a:pt x="123" y="31"/>
                    </a:moveTo>
                    <a:lnTo>
                      <a:pt x="126" y="31"/>
                    </a:lnTo>
                    <a:lnTo>
                      <a:pt x="126" y="28"/>
                    </a:lnTo>
                    <a:lnTo>
                      <a:pt x="129" y="28"/>
                    </a:lnTo>
                    <a:lnTo>
                      <a:pt x="126" y="28"/>
                    </a:lnTo>
                    <a:lnTo>
                      <a:pt x="123" y="31"/>
                    </a:lnTo>
                    <a:lnTo>
                      <a:pt x="120" y="28"/>
                    </a:lnTo>
                    <a:lnTo>
                      <a:pt x="120" y="25"/>
                    </a:lnTo>
                    <a:lnTo>
                      <a:pt x="123" y="25"/>
                    </a:lnTo>
                    <a:lnTo>
                      <a:pt x="120" y="25"/>
                    </a:lnTo>
                    <a:lnTo>
                      <a:pt x="120" y="23"/>
                    </a:lnTo>
                    <a:lnTo>
                      <a:pt x="118" y="23"/>
                    </a:lnTo>
                    <a:lnTo>
                      <a:pt x="118" y="25"/>
                    </a:lnTo>
                    <a:lnTo>
                      <a:pt x="120" y="25"/>
                    </a:lnTo>
                    <a:lnTo>
                      <a:pt x="120" y="28"/>
                    </a:lnTo>
                    <a:lnTo>
                      <a:pt x="118" y="28"/>
                    </a:lnTo>
                    <a:lnTo>
                      <a:pt x="115" y="28"/>
                    </a:lnTo>
                    <a:lnTo>
                      <a:pt x="112" y="28"/>
                    </a:lnTo>
                    <a:lnTo>
                      <a:pt x="112" y="25"/>
                    </a:lnTo>
                    <a:lnTo>
                      <a:pt x="109" y="25"/>
                    </a:lnTo>
                    <a:lnTo>
                      <a:pt x="109" y="28"/>
                    </a:lnTo>
                    <a:lnTo>
                      <a:pt x="106" y="28"/>
                    </a:lnTo>
                    <a:lnTo>
                      <a:pt x="103" y="28"/>
                    </a:lnTo>
                    <a:lnTo>
                      <a:pt x="100" y="28"/>
                    </a:lnTo>
                    <a:lnTo>
                      <a:pt x="100" y="31"/>
                    </a:lnTo>
                    <a:lnTo>
                      <a:pt x="103" y="31"/>
                    </a:lnTo>
                    <a:lnTo>
                      <a:pt x="106" y="31"/>
                    </a:lnTo>
                    <a:lnTo>
                      <a:pt x="109" y="31"/>
                    </a:lnTo>
                    <a:lnTo>
                      <a:pt x="109" y="28"/>
                    </a:lnTo>
                    <a:lnTo>
                      <a:pt x="109" y="31"/>
                    </a:lnTo>
                    <a:lnTo>
                      <a:pt x="109" y="37"/>
                    </a:lnTo>
                    <a:lnTo>
                      <a:pt x="112" y="40"/>
                    </a:lnTo>
                    <a:lnTo>
                      <a:pt x="112" y="43"/>
                    </a:lnTo>
                    <a:lnTo>
                      <a:pt x="112" y="46"/>
                    </a:lnTo>
                    <a:lnTo>
                      <a:pt x="112" y="48"/>
                    </a:lnTo>
                    <a:lnTo>
                      <a:pt x="112" y="51"/>
                    </a:lnTo>
                    <a:lnTo>
                      <a:pt x="115" y="51"/>
                    </a:lnTo>
                    <a:lnTo>
                      <a:pt x="115" y="54"/>
                    </a:lnTo>
                    <a:lnTo>
                      <a:pt x="115" y="51"/>
                    </a:lnTo>
                    <a:lnTo>
                      <a:pt x="115" y="48"/>
                    </a:lnTo>
                    <a:lnTo>
                      <a:pt x="115" y="46"/>
                    </a:lnTo>
                    <a:lnTo>
                      <a:pt x="115" y="43"/>
                    </a:lnTo>
                    <a:lnTo>
                      <a:pt x="118" y="43"/>
                    </a:lnTo>
                    <a:lnTo>
                      <a:pt x="118" y="46"/>
                    </a:lnTo>
                    <a:lnTo>
                      <a:pt x="118" y="43"/>
                    </a:lnTo>
                    <a:lnTo>
                      <a:pt x="118" y="40"/>
                    </a:lnTo>
                    <a:lnTo>
                      <a:pt x="115" y="40"/>
                    </a:lnTo>
                    <a:lnTo>
                      <a:pt x="115" y="37"/>
                    </a:lnTo>
                    <a:lnTo>
                      <a:pt x="112" y="37"/>
                    </a:lnTo>
                    <a:lnTo>
                      <a:pt x="115" y="37"/>
                    </a:lnTo>
                    <a:lnTo>
                      <a:pt x="115" y="34"/>
                    </a:lnTo>
                    <a:lnTo>
                      <a:pt x="115" y="31"/>
                    </a:lnTo>
                    <a:lnTo>
                      <a:pt x="112" y="31"/>
                    </a:lnTo>
                    <a:lnTo>
                      <a:pt x="115" y="31"/>
                    </a:lnTo>
                    <a:lnTo>
                      <a:pt x="118" y="31"/>
                    </a:lnTo>
                    <a:lnTo>
                      <a:pt x="118" y="34"/>
                    </a:lnTo>
                    <a:lnTo>
                      <a:pt x="118" y="37"/>
                    </a:lnTo>
                    <a:lnTo>
                      <a:pt x="118" y="40"/>
                    </a:lnTo>
                    <a:lnTo>
                      <a:pt x="120" y="40"/>
                    </a:lnTo>
                    <a:lnTo>
                      <a:pt x="120" y="37"/>
                    </a:lnTo>
                    <a:lnTo>
                      <a:pt x="123" y="37"/>
                    </a:lnTo>
                    <a:lnTo>
                      <a:pt x="123" y="34"/>
                    </a:lnTo>
                    <a:lnTo>
                      <a:pt x="123" y="31"/>
                    </a:lnTo>
                    <a:lnTo>
                      <a:pt x="123" y="31"/>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7" name="Freeform 89"/>
              <p:cNvSpPr>
                <a:spLocks/>
              </p:cNvSpPr>
              <p:nvPr/>
            </p:nvSpPr>
            <p:spPr bwMode="auto">
              <a:xfrm>
                <a:off x="21651" y="13742"/>
                <a:ext cx="257" cy="55"/>
              </a:xfrm>
              <a:custGeom>
                <a:avLst/>
                <a:gdLst>
                  <a:gd name="T0" fmla="*/ 8 w 257"/>
                  <a:gd name="T1" fmla="*/ 46 h 55"/>
                  <a:gd name="T2" fmla="*/ 11 w 257"/>
                  <a:gd name="T3" fmla="*/ 43 h 55"/>
                  <a:gd name="T4" fmla="*/ 11 w 257"/>
                  <a:gd name="T5" fmla="*/ 43 h 55"/>
                  <a:gd name="T6" fmla="*/ 17 w 257"/>
                  <a:gd name="T7" fmla="*/ 40 h 55"/>
                  <a:gd name="T8" fmla="*/ 17 w 257"/>
                  <a:gd name="T9" fmla="*/ 46 h 55"/>
                  <a:gd name="T10" fmla="*/ 17 w 257"/>
                  <a:gd name="T11" fmla="*/ 43 h 55"/>
                  <a:gd name="T12" fmla="*/ 20 w 257"/>
                  <a:gd name="T13" fmla="*/ 40 h 55"/>
                  <a:gd name="T14" fmla="*/ 17 w 257"/>
                  <a:gd name="T15" fmla="*/ 37 h 55"/>
                  <a:gd name="T16" fmla="*/ 14 w 257"/>
                  <a:gd name="T17" fmla="*/ 34 h 55"/>
                  <a:gd name="T18" fmla="*/ 17 w 257"/>
                  <a:gd name="T19" fmla="*/ 31 h 55"/>
                  <a:gd name="T20" fmla="*/ 20 w 257"/>
                  <a:gd name="T21" fmla="*/ 28 h 55"/>
                  <a:gd name="T22" fmla="*/ 23 w 257"/>
                  <a:gd name="T23" fmla="*/ 28 h 55"/>
                  <a:gd name="T24" fmla="*/ 23 w 257"/>
                  <a:gd name="T25" fmla="*/ 28 h 55"/>
                  <a:gd name="T26" fmla="*/ 20 w 257"/>
                  <a:gd name="T27" fmla="*/ 25 h 55"/>
                  <a:gd name="T28" fmla="*/ 17 w 257"/>
                  <a:gd name="T29" fmla="*/ 28 h 55"/>
                  <a:gd name="T30" fmla="*/ 14 w 257"/>
                  <a:gd name="T31" fmla="*/ 25 h 55"/>
                  <a:gd name="T32" fmla="*/ 14 w 257"/>
                  <a:gd name="T33" fmla="*/ 20 h 55"/>
                  <a:gd name="T34" fmla="*/ 17 w 257"/>
                  <a:gd name="T35" fmla="*/ 17 h 55"/>
                  <a:gd name="T36" fmla="*/ 11 w 257"/>
                  <a:gd name="T37" fmla="*/ 17 h 55"/>
                  <a:gd name="T38" fmla="*/ 11 w 257"/>
                  <a:gd name="T39" fmla="*/ 17 h 55"/>
                  <a:gd name="T40" fmla="*/ 11 w 257"/>
                  <a:gd name="T41" fmla="*/ 23 h 55"/>
                  <a:gd name="T42" fmla="*/ 8 w 257"/>
                  <a:gd name="T43" fmla="*/ 25 h 55"/>
                  <a:gd name="T44" fmla="*/ 11 w 257"/>
                  <a:gd name="T45" fmla="*/ 28 h 55"/>
                  <a:gd name="T46" fmla="*/ 11 w 257"/>
                  <a:gd name="T47" fmla="*/ 25 h 55"/>
                  <a:gd name="T48" fmla="*/ 14 w 257"/>
                  <a:gd name="T49" fmla="*/ 28 h 55"/>
                  <a:gd name="T50" fmla="*/ 14 w 257"/>
                  <a:gd name="T51" fmla="*/ 34 h 55"/>
                  <a:gd name="T52" fmla="*/ 11 w 257"/>
                  <a:gd name="T53" fmla="*/ 37 h 55"/>
                  <a:gd name="T54" fmla="*/ 14 w 257"/>
                  <a:gd name="T55" fmla="*/ 40 h 55"/>
                  <a:gd name="T56" fmla="*/ 8 w 257"/>
                  <a:gd name="T57" fmla="*/ 40 h 55"/>
                  <a:gd name="T58" fmla="*/ 8 w 257"/>
                  <a:gd name="T59" fmla="*/ 40 h 55"/>
                  <a:gd name="T60" fmla="*/ 8 w 257"/>
                  <a:gd name="T61" fmla="*/ 34 h 55"/>
                  <a:gd name="T62" fmla="*/ 2 w 257"/>
                  <a:gd name="T63" fmla="*/ 34 h 55"/>
                  <a:gd name="T64" fmla="*/ 2 w 257"/>
                  <a:gd name="T65" fmla="*/ 28 h 55"/>
                  <a:gd name="T66" fmla="*/ 5 w 257"/>
                  <a:gd name="T67" fmla="*/ 31 h 55"/>
                  <a:gd name="T68" fmla="*/ 5 w 257"/>
                  <a:gd name="T69" fmla="*/ 28 h 55"/>
                  <a:gd name="T70" fmla="*/ 8 w 257"/>
                  <a:gd name="T71" fmla="*/ 25 h 55"/>
                  <a:gd name="T72" fmla="*/ 5 w 257"/>
                  <a:gd name="T73" fmla="*/ 23 h 55"/>
                  <a:gd name="T74" fmla="*/ 8 w 257"/>
                  <a:gd name="T75" fmla="*/ 20 h 55"/>
                  <a:gd name="T76" fmla="*/ 5 w 257"/>
                  <a:gd name="T77" fmla="*/ 23 h 55"/>
                  <a:gd name="T78" fmla="*/ 2 w 257"/>
                  <a:gd name="T79" fmla="*/ 25 h 55"/>
                  <a:gd name="T80" fmla="*/ 2 w 257"/>
                  <a:gd name="T81" fmla="*/ 31 h 55"/>
                  <a:gd name="T82" fmla="*/ 5 w 257"/>
                  <a:gd name="T83" fmla="*/ 34 h 55"/>
                  <a:gd name="T84" fmla="*/ 8 w 257"/>
                  <a:gd name="T85" fmla="*/ 37 h 55"/>
                  <a:gd name="T86" fmla="*/ 5 w 257"/>
                  <a:gd name="T87" fmla="*/ 40 h 55"/>
                  <a:gd name="T88" fmla="*/ 2 w 257"/>
                  <a:gd name="T89" fmla="*/ 37 h 55"/>
                  <a:gd name="T90" fmla="*/ 0 w 257"/>
                  <a:gd name="T91" fmla="*/ 37 h 55"/>
                  <a:gd name="T92" fmla="*/ 2 w 257"/>
                  <a:gd name="T93" fmla="*/ 40 h 55"/>
                  <a:gd name="T94" fmla="*/ 5 w 257"/>
                  <a:gd name="T95" fmla="*/ 43 h 55"/>
                  <a:gd name="T96" fmla="*/ 2 w 257"/>
                  <a:gd name="T97" fmla="*/ 46 h 55"/>
                  <a:gd name="T98" fmla="*/ 0 w 257"/>
                  <a:gd name="T99" fmla="*/ 43 h 55"/>
                  <a:gd name="T100" fmla="*/ 0 w 257"/>
                  <a:gd name="T101" fmla="*/ 48 h 55"/>
                  <a:gd name="T102" fmla="*/ 2 w 257"/>
                  <a:gd name="T103" fmla="*/ 51 h 55"/>
                  <a:gd name="T104" fmla="*/ 5 w 257"/>
                  <a:gd name="T105" fmla="*/ 54 h 55"/>
                  <a:gd name="T106" fmla="*/ 11 w 257"/>
                  <a:gd name="T107" fmla="*/ 51 h 55"/>
                  <a:gd name="T108" fmla="*/ 5 w 257"/>
                  <a:gd name="T109" fmla="*/ 51 h 55"/>
                  <a:gd name="T110" fmla="*/ 5 w 257"/>
                  <a:gd name="T111" fmla="*/ 4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7" h="55">
                    <a:moveTo>
                      <a:pt x="5" y="46"/>
                    </a:moveTo>
                    <a:lnTo>
                      <a:pt x="8" y="46"/>
                    </a:lnTo>
                    <a:lnTo>
                      <a:pt x="8" y="43"/>
                    </a:lnTo>
                    <a:lnTo>
                      <a:pt x="11" y="43"/>
                    </a:lnTo>
                    <a:lnTo>
                      <a:pt x="11" y="46"/>
                    </a:lnTo>
                    <a:lnTo>
                      <a:pt x="11" y="43"/>
                    </a:lnTo>
                    <a:lnTo>
                      <a:pt x="14" y="40"/>
                    </a:lnTo>
                    <a:lnTo>
                      <a:pt x="17" y="40"/>
                    </a:lnTo>
                    <a:lnTo>
                      <a:pt x="17" y="43"/>
                    </a:lnTo>
                    <a:lnTo>
                      <a:pt x="17" y="46"/>
                    </a:lnTo>
                    <a:lnTo>
                      <a:pt x="20" y="46"/>
                    </a:lnTo>
                    <a:lnTo>
                      <a:pt x="17" y="43"/>
                    </a:lnTo>
                    <a:lnTo>
                      <a:pt x="20" y="43"/>
                    </a:lnTo>
                    <a:lnTo>
                      <a:pt x="20" y="40"/>
                    </a:lnTo>
                    <a:lnTo>
                      <a:pt x="17" y="40"/>
                    </a:lnTo>
                    <a:lnTo>
                      <a:pt x="17" y="37"/>
                    </a:lnTo>
                    <a:lnTo>
                      <a:pt x="14" y="37"/>
                    </a:lnTo>
                    <a:lnTo>
                      <a:pt x="14" y="34"/>
                    </a:lnTo>
                    <a:lnTo>
                      <a:pt x="14" y="31"/>
                    </a:lnTo>
                    <a:lnTo>
                      <a:pt x="17" y="31"/>
                    </a:lnTo>
                    <a:lnTo>
                      <a:pt x="20" y="31"/>
                    </a:lnTo>
                    <a:lnTo>
                      <a:pt x="20" y="28"/>
                    </a:lnTo>
                    <a:lnTo>
                      <a:pt x="23" y="31"/>
                    </a:lnTo>
                    <a:lnTo>
                      <a:pt x="23" y="28"/>
                    </a:lnTo>
                    <a:lnTo>
                      <a:pt x="25" y="28"/>
                    </a:lnTo>
                    <a:lnTo>
                      <a:pt x="23" y="28"/>
                    </a:lnTo>
                    <a:lnTo>
                      <a:pt x="23" y="25"/>
                    </a:lnTo>
                    <a:lnTo>
                      <a:pt x="20" y="25"/>
                    </a:lnTo>
                    <a:lnTo>
                      <a:pt x="20" y="28"/>
                    </a:lnTo>
                    <a:lnTo>
                      <a:pt x="17" y="28"/>
                    </a:lnTo>
                    <a:lnTo>
                      <a:pt x="17" y="25"/>
                    </a:lnTo>
                    <a:lnTo>
                      <a:pt x="14" y="25"/>
                    </a:lnTo>
                    <a:lnTo>
                      <a:pt x="14" y="23"/>
                    </a:lnTo>
                    <a:lnTo>
                      <a:pt x="14" y="20"/>
                    </a:lnTo>
                    <a:lnTo>
                      <a:pt x="17" y="20"/>
                    </a:lnTo>
                    <a:lnTo>
                      <a:pt x="17" y="17"/>
                    </a:lnTo>
                    <a:lnTo>
                      <a:pt x="14" y="17"/>
                    </a:lnTo>
                    <a:lnTo>
                      <a:pt x="11" y="17"/>
                    </a:lnTo>
                    <a:lnTo>
                      <a:pt x="8" y="17"/>
                    </a:lnTo>
                    <a:lnTo>
                      <a:pt x="11" y="17"/>
                    </a:lnTo>
                    <a:lnTo>
                      <a:pt x="11" y="20"/>
                    </a:lnTo>
                    <a:lnTo>
                      <a:pt x="11" y="23"/>
                    </a:lnTo>
                    <a:lnTo>
                      <a:pt x="8" y="23"/>
                    </a:lnTo>
                    <a:lnTo>
                      <a:pt x="8" y="25"/>
                    </a:lnTo>
                    <a:lnTo>
                      <a:pt x="8" y="28"/>
                    </a:lnTo>
                    <a:lnTo>
                      <a:pt x="11" y="28"/>
                    </a:lnTo>
                    <a:lnTo>
                      <a:pt x="8" y="28"/>
                    </a:lnTo>
                    <a:lnTo>
                      <a:pt x="11" y="25"/>
                    </a:lnTo>
                    <a:lnTo>
                      <a:pt x="14" y="25"/>
                    </a:lnTo>
                    <a:lnTo>
                      <a:pt x="14" y="28"/>
                    </a:lnTo>
                    <a:lnTo>
                      <a:pt x="14" y="31"/>
                    </a:lnTo>
                    <a:lnTo>
                      <a:pt x="14" y="34"/>
                    </a:lnTo>
                    <a:lnTo>
                      <a:pt x="11" y="34"/>
                    </a:lnTo>
                    <a:lnTo>
                      <a:pt x="11" y="37"/>
                    </a:lnTo>
                    <a:lnTo>
                      <a:pt x="14" y="37"/>
                    </a:lnTo>
                    <a:lnTo>
                      <a:pt x="14" y="40"/>
                    </a:lnTo>
                    <a:lnTo>
                      <a:pt x="11" y="40"/>
                    </a:lnTo>
                    <a:lnTo>
                      <a:pt x="8" y="40"/>
                    </a:lnTo>
                    <a:lnTo>
                      <a:pt x="8" y="43"/>
                    </a:lnTo>
                    <a:lnTo>
                      <a:pt x="8" y="40"/>
                    </a:lnTo>
                    <a:lnTo>
                      <a:pt x="8" y="37"/>
                    </a:lnTo>
                    <a:lnTo>
                      <a:pt x="8" y="34"/>
                    </a:lnTo>
                    <a:lnTo>
                      <a:pt x="5" y="34"/>
                    </a:lnTo>
                    <a:lnTo>
                      <a:pt x="2" y="34"/>
                    </a:lnTo>
                    <a:lnTo>
                      <a:pt x="2" y="31"/>
                    </a:lnTo>
                    <a:lnTo>
                      <a:pt x="2" y="28"/>
                    </a:lnTo>
                    <a:lnTo>
                      <a:pt x="5" y="28"/>
                    </a:lnTo>
                    <a:lnTo>
                      <a:pt x="5" y="31"/>
                    </a:lnTo>
                    <a:lnTo>
                      <a:pt x="8" y="31"/>
                    </a:lnTo>
                    <a:lnTo>
                      <a:pt x="5" y="28"/>
                    </a:lnTo>
                    <a:lnTo>
                      <a:pt x="8" y="28"/>
                    </a:lnTo>
                    <a:lnTo>
                      <a:pt x="8" y="25"/>
                    </a:lnTo>
                    <a:lnTo>
                      <a:pt x="5" y="25"/>
                    </a:lnTo>
                    <a:lnTo>
                      <a:pt x="5" y="23"/>
                    </a:lnTo>
                    <a:lnTo>
                      <a:pt x="8" y="23"/>
                    </a:lnTo>
                    <a:lnTo>
                      <a:pt x="8" y="20"/>
                    </a:lnTo>
                    <a:lnTo>
                      <a:pt x="8" y="23"/>
                    </a:lnTo>
                    <a:lnTo>
                      <a:pt x="5" y="23"/>
                    </a:lnTo>
                    <a:lnTo>
                      <a:pt x="5" y="25"/>
                    </a:lnTo>
                    <a:lnTo>
                      <a:pt x="2" y="25"/>
                    </a:lnTo>
                    <a:lnTo>
                      <a:pt x="2" y="28"/>
                    </a:lnTo>
                    <a:lnTo>
                      <a:pt x="2" y="31"/>
                    </a:lnTo>
                    <a:lnTo>
                      <a:pt x="2" y="34"/>
                    </a:lnTo>
                    <a:lnTo>
                      <a:pt x="5" y="34"/>
                    </a:lnTo>
                    <a:lnTo>
                      <a:pt x="5" y="37"/>
                    </a:lnTo>
                    <a:lnTo>
                      <a:pt x="8" y="37"/>
                    </a:lnTo>
                    <a:lnTo>
                      <a:pt x="5" y="37"/>
                    </a:lnTo>
                    <a:lnTo>
                      <a:pt x="5" y="40"/>
                    </a:lnTo>
                    <a:lnTo>
                      <a:pt x="5" y="37"/>
                    </a:lnTo>
                    <a:lnTo>
                      <a:pt x="2" y="37"/>
                    </a:lnTo>
                    <a:lnTo>
                      <a:pt x="2" y="34"/>
                    </a:lnTo>
                    <a:lnTo>
                      <a:pt x="0" y="37"/>
                    </a:lnTo>
                    <a:lnTo>
                      <a:pt x="0" y="40"/>
                    </a:lnTo>
                    <a:lnTo>
                      <a:pt x="2" y="40"/>
                    </a:lnTo>
                    <a:lnTo>
                      <a:pt x="5" y="40"/>
                    </a:lnTo>
                    <a:lnTo>
                      <a:pt x="5" y="43"/>
                    </a:lnTo>
                    <a:lnTo>
                      <a:pt x="5" y="46"/>
                    </a:lnTo>
                    <a:lnTo>
                      <a:pt x="2" y="46"/>
                    </a:lnTo>
                    <a:lnTo>
                      <a:pt x="2" y="43"/>
                    </a:lnTo>
                    <a:lnTo>
                      <a:pt x="0" y="43"/>
                    </a:lnTo>
                    <a:lnTo>
                      <a:pt x="0" y="46"/>
                    </a:lnTo>
                    <a:lnTo>
                      <a:pt x="0" y="48"/>
                    </a:lnTo>
                    <a:lnTo>
                      <a:pt x="2" y="48"/>
                    </a:lnTo>
                    <a:lnTo>
                      <a:pt x="2" y="51"/>
                    </a:lnTo>
                    <a:lnTo>
                      <a:pt x="5" y="51"/>
                    </a:lnTo>
                    <a:lnTo>
                      <a:pt x="5" y="54"/>
                    </a:lnTo>
                    <a:lnTo>
                      <a:pt x="8" y="54"/>
                    </a:lnTo>
                    <a:lnTo>
                      <a:pt x="11" y="51"/>
                    </a:lnTo>
                    <a:lnTo>
                      <a:pt x="8" y="51"/>
                    </a:lnTo>
                    <a:lnTo>
                      <a:pt x="5" y="51"/>
                    </a:lnTo>
                    <a:lnTo>
                      <a:pt x="5" y="48"/>
                    </a:lnTo>
                    <a:lnTo>
                      <a:pt x="5" y="46"/>
                    </a:lnTo>
                    <a:lnTo>
                      <a:pt x="5" y="46"/>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8" name="Freeform 90"/>
              <p:cNvSpPr>
                <a:spLocks/>
              </p:cNvSpPr>
              <p:nvPr/>
            </p:nvSpPr>
            <p:spPr bwMode="auto">
              <a:xfrm>
                <a:off x="21651" y="13742"/>
                <a:ext cx="257" cy="55"/>
              </a:xfrm>
              <a:custGeom>
                <a:avLst/>
                <a:gdLst>
                  <a:gd name="T0" fmla="*/ 256 w 257"/>
                  <a:gd name="T1" fmla="*/ 0 h 55"/>
                  <a:gd name="T2" fmla="*/ 256 w 257"/>
                  <a:gd name="T3" fmla="*/ 0 h 55"/>
                </a:gdLst>
                <a:ahLst/>
                <a:cxnLst>
                  <a:cxn ang="0">
                    <a:pos x="T0" y="T1"/>
                  </a:cxn>
                  <a:cxn ang="0">
                    <a:pos x="T2" y="T3"/>
                  </a:cxn>
                </a:cxnLst>
                <a:rect l="0" t="0" r="r" b="b"/>
                <a:pathLst>
                  <a:path w="257" h="55">
                    <a:moveTo>
                      <a:pt x="256" y="0"/>
                    </a:moveTo>
                    <a:lnTo>
                      <a:pt x="256" y="0"/>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68" name="Freeform 91"/>
            <p:cNvSpPr>
              <a:spLocks/>
            </p:cNvSpPr>
            <p:nvPr/>
          </p:nvSpPr>
          <p:spPr bwMode="auto">
            <a:xfrm>
              <a:off x="20582" y="13715"/>
              <a:ext cx="20" cy="21"/>
            </a:xfrm>
            <a:custGeom>
              <a:avLst/>
              <a:gdLst>
                <a:gd name="T0" fmla="*/ 0 w 20"/>
                <a:gd name="T1" fmla="*/ 20 h 21"/>
                <a:gd name="T2" fmla="*/ 0 w 20"/>
                <a:gd name="T3" fmla="*/ 20 h 21"/>
                <a:gd name="T4" fmla="*/ 0 w 20"/>
                <a:gd name="T5" fmla="*/ 0 h 21"/>
                <a:gd name="T6" fmla="*/ 0 w 20"/>
                <a:gd name="T7" fmla="*/ 0 h 21"/>
                <a:gd name="T8" fmla="*/ 0 w 20"/>
                <a:gd name="T9" fmla="*/ 20 h 21"/>
              </a:gdLst>
              <a:ahLst/>
              <a:cxnLst>
                <a:cxn ang="0">
                  <a:pos x="T0" y="T1"/>
                </a:cxn>
                <a:cxn ang="0">
                  <a:pos x="T2" y="T3"/>
                </a:cxn>
                <a:cxn ang="0">
                  <a:pos x="T4" y="T5"/>
                </a:cxn>
                <a:cxn ang="0">
                  <a:pos x="T6" y="T7"/>
                </a:cxn>
                <a:cxn ang="0">
                  <a:pos x="T8" y="T9"/>
                </a:cxn>
              </a:cxnLst>
              <a:rect l="0" t="0" r="r" b="b"/>
              <a:pathLst>
                <a:path w="20" h="21">
                  <a:moveTo>
                    <a:pt x="0" y="20"/>
                  </a:moveTo>
                  <a:lnTo>
                    <a:pt x="0" y="20"/>
                  </a:lnTo>
                  <a:lnTo>
                    <a:pt x="0" y="0"/>
                  </a:lnTo>
                  <a:lnTo>
                    <a:pt x="0" y="0"/>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69" name="Group 92"/>
            <p:cNvGrpSpPr>
              <a:grpSpLocks/>
            </p:cNvGrpSpPr>
            <p:nvPr/>
          </p:nvGrpSpPr>
          <p:grpSpPr bwMode="auto">
            <a:xfrm>
              <a:off x="20572" y="13723"/>
              <a:ext cx="21" cy="20"/>
              <a:chOff x="20572" y="13723"/>
              <a:chExt cx="21" cy="20"/>
            </a:xfrm>
          </p:grpSpPr>
          <p:sp>
            <p:nvSpPr>
              <p:cNvPr id="1123" name="Freeform 93"/>
              <p:cNvSpPr>
                <a:spLocks/>
              </p:cNvSpPr>
              <p:nvPr/>
            </p:nvSpPr>
            <p:spPr bwMode="auto">
              <a:xfrm>
                <a:off x="20572" y="13723"/>
                <a:ext cx="21" cy="20"/>
              </a:xfrm>
              <a:custGeom>
                <a:avLst/>
                <a:gdLst>
                  <a:gd name="T0" fmla="*/ 0 w 21"/>
                  <a:gd name="T1" fmla="*/ 0 h 20"/>
                  <a:gd name="T2" fmla="*/ 20 w 21"/>
                  <a:gd name="T3" fmla="*/ 0 h 20"/>
                </a:gdLst>
                <a:ahLst/>
                <a:cxnLst>
                  <a:cxn ang="0">
                    <a:pos x="T0" y="T1"/>
                  </a:cxn>
                  <a:cxn ang="0">
                    <a:pos x="T2" y="T3"/>
                  </a:cxn>
                </a:cxnLst>
                <a:rect l="0" t="0" r="r" b="b"/>
                <a:pathLst>
                  <a:path w="21" h="20">
                    <a:moveTo>
                      <a:pt x="0" y="0"/>
                    </a:moveTo>
                    <a:lnTo>
                      <a:pt x="20" y="0"/>
                    </a:lnTo>
                  </a:path>
                </a:pathLst>
              </a:custGeom>
              <a:noFill/>
              <a:ln w="182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4" name="Freeform 94"/>
              <p:cNvSpPr>
                <a:spLocks/>
              </p:cNvSpPr>
              <p:nvPr/>
            </p:nvSpPr>
            <p:spPr bwMode="auto">
              <a:xfrm>
                <a:off x="20572" y="13723"/>
                <a:ext cx="21" cy="20"/>
              </a:xfrm>
              <a:custGeom>
                <a:avLst/>
                <a:gdLst>
                  <a:gd name="T0" fmla="*/ 0 w 21"/>
                  <a:gd name="T1" fmla="*/ 0 h 20"/>
                  <a:gd name="T2" fmla="*/ 20 w 21"/>
                  <a:gd name="T3" fmla="*/ 0 h 20"/>
                </a:gdLst>
                <a:ahLst/>
                <a:cxnLst>
                  <a:cxn ang="0">
                    <a:pos x="T0" y="T1"/>
                  </a:cxn>
                  <a:cxn ang="0">
                    <a:pos x="T2" y="T3"/>
                  </a:cxn>
                </a:cxnLst>
                <a:rect l="0" t="0" r="r" b="b"/>
                <a:pathLst>
                  <a:path w="21" h="20">
                    <a:moveTo>
                      <a:pt x="0" y="0"/>
                    </a:moveTo>
                    <a:lnTo>
                      <a:pt x="20" y="0"/>
                    </a:lnTo>
                  </a:path>
                </a:pathLst>
              </a:custGeom>
              <a:noFill/>
              <a:ln w="182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70" name="Freeform 95"/>
            <p:cNvSpPr>
              <a:spLocks/>
            </p:cNvSpPr>
            <p:nvPr/>
          </p:nvSpPr>
          <p:spPr bwMode="auto">
            <a:xfrm>
              <a:off x="20582" y="13712"/>
              <a:ext cx="20" cy="21"/>
            </a:xfrm>
            <a:custGeom>
              <a:avLst/>
              <a:gdLst>
                <a:gd name="T0" fmla="*/ 0 w 20"/>
                <a:gd name="T1" fmla="*/ 20 h 21"/>
                <a:gd name="T2" fmla="*/ 0 w 20"/>
                <a:gd name="T3" fmla="*/ 20 h 21"/>
                <a:gd name="T4" fmla="*/ 0 w 20"/>
                <a:gd name="T5" fmla="*/ 0 h 21"/>
                <a:gd name="T6" fmla="*/ 0 w 20"/>
                <a:gd name="T7" fmla="*/ 0 h 21"/>
                <a:gd name="T8" fmla="*/ 0 w 20"/>
                <a:gd name="T9" fmla="*/ 20 h 21"/>
              </a:gdLst>
              <a:ahLst/>
              <a:cxnLst>
                <a:cxn ang="0">
                  <a:pos x="T0" y="T1"/>
                </a:cxn>
                <a:cxn ang="0">
                  <a:pos x="T2" y="T3"/>
                </a:cxn>
                <a:cxn ang="0">
                  <a:pos x="T4" y="T5"/>
                </a:cxn>
                <a:cxn ang="0">
                  <a:pos x="T6" y="T7"/>
                </a:cxn>
                <a:cxn ang="0">
                  <a:pos x="T8" y="T9"/>
                </a:cxn>
              </a:cxnLst>
              <a:rect l="0" t="0" r="r" b="b"/>
              <a:pathLst>
                <a:path w="20" h="21">
                  <a:moveTo>
                    <a:pt x="0" y="20"/>
                  </a:moveTo>
                  <a:lnTo>
                    <a:pt x="0" y="20"/>
                  </a:lnTo>
                  <a:lnTo>
                    <a:pt x="0" y="0"/>
                  </a:lnTo>
                  <a:lnTo>
                    <a:pt x="0" y="0"/>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71" name="Group 96"/>
            <p:cNvGrpSpPr>
              <a:grpSpLocks/>
            </p:cNvGrpSpPr>
            <p:nvPr/>
          </p:nvGrpSpPr>
          <p:grpSpPr bwMode="auto">
            <a:xfrm>
              <a:off x="20579" y="13667"/>
              <a:ext cx="1334" cy="55"/>
              <a:chOff x="20579" y="13667"/>
              <a:chExt cx="1334" cy="55"/>
            </a:xfrm>
          </p:grpSpPr>
          <p:sp>
            <p:nvSpPr>
              <p:cNvPr id="1120" name="Freeform 97"/>
              <p:cNvSpPr>
                <a:spLocks/>
              </p:cNvSpPr>
              <p:nvPr/>
            </p:nvSpPr>
            <p:spPr bwMode="auto">
              <a:xfrm>
                <a:off x="20579" y="13667"/>
                <a:ext cx="1334" cy="55"/>
              </a:xfrm>
              <a:custGeom>
                <a:avLst/>
                <a:gdLst>
                  <a:gd name="T0" fmla="*/ 2 w 1334"/>
                  <a:gd name="T1" fmla="*/ 54 h 55"/>
                  <a:gd name="T2" fmla="*/ 0 w 1334"/>
                  <a:gd name="T3" fmla="*/ 54 h 55"/>
                  <a:gd name="T4" fmla="*/ 2 w 1334"/>
                  <a:gd name="T5" fmla="*/ 54 h 55"/>
                  <a:gd name="T6" fmla="*/ 2 w 1334"/>
                  <a:gd name="T7" fmla="*/ 54 h 55"/>
                </a:gdLst>
                <a:ahLst/>
                <a:cxnLst>
                  <a:cxn ang="0">
                    <a:pos x="T0" y="T1"/>
                  </a:cxn>
                  <a:cxn ang="0">
                    <a:pos x="T2" y="T3"/>
                  </a:cxn>
                  <a:cxn ang="0">
                    <a:pos x="T4" y="T5"/>
                  </a:cxn>
                  <a:cxn ang="0">
                    <a:pos x="T6" y="T7"/>
                  </a:cxn>
                </a:cxnLst>
                <a:rect l="0" t="0" r="r" b="b"/>
                <a:pathLst>
                  <a:path w="1334" h="55">
                    <a:moveTo>
                      <a:pt x="2" y="54"/>
                    </a:moveTo>
                    <a:lnTo>
                      <a:pt x="0" y="54"/>
                    </a:lnTo>
                    <a:lnTo>
                      <a:pt x="2" y="54"/>
                    </a:lnTo>
                    <a:lnTo>
                      <a:pt x="2" y="54"/>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1" name="Freeform 98"/>
              <p:cNvSpPr>
                <a:spLocks/>
              </p:cNvSpPr>
              <p:nvPr/>
            </p:nvSpPr>
            <p:spPr bwMode="auto">
              <a:xfrm>
                <a:off x="20579" y="13667"/>
                <a:ext cx="1334" cy="55"/>
              </a:xfrm>
              <a:custGeom>
                <a:avLst/>
                <a:gdLst>
                  <a:gd name="T0" fmla="*/ 1324 w 1334"/>
                  <a:gd name="T1" fmla="*/ 11 h 55"/>
                  <a:gd name="T2" fmla="*/ 1324 w 1334"/>
                  <a:gd name="T3" fmla="*/ 11 h 55"/>
                </a:gdLst>
                <a:ahLst/>
                <a:cxnLst>
                  <a:cxn ang="0">
                    <a:pos x="T0" y="T1"/>
                  </a:cxn>
                  <a:cxn ang="0">
                    <a:pos x="T2" y="T3"/>
                  </a:cxn>
                </a:cxnLst>
                <a:rect l="0" t="0" r="r" b="b"/>
                <a:pathLst>
                  <a:path w="1334" h="55">
                    <a:moveTo>
                      <a:pt x="1324" y="11"/>
                    </a:moveTo>
                    <a:lnTo>
                      <a:pt x="1324" y="11"/>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2" name="Freeform 99"/>
              <p:cNvSpPr>
                <a:spLocks/>
              </p:cNvSpPr>
              <p:nvPr/>
            </p:nvSpPr>
            <p:spPr bwMode="auto">
              <a:xfrm>
                <a:off x="20579" y="13667"/>
                <a:ext cx="1334" cy="55"/>
              </a:xfrm>
              <a:custGeom>
                <a:avLst/>
                <a:gdLst>
                  <a:gd name="T0" fmla="*/ 1333 w 1334"/>
                  <a:gd name="T1" fmla="*/ 2 h 55"/>
                  <a:gd name="T2" fmla="*/ 1330 w 1334"/>
                  <a:gd name="T3" fmla="*/ 2 h 55"/>
                  <a:gd name="T4" fmla="*/ 1330 w 1334"/>
                  <a:gd name="T5" fmla="*/ 0 h 55"/>
                  <a:gd name="T6" fmla="*/ 1333 w 1334"/>
                  <a:gd name="T7" fmla="*/ 0 h 55"/>
                  <a:gd name="T8" fmla="*/ 1333 w 1334"/>
                  <a:gd name="T9" fmla="*/ 2 h 55"/>
                  <a:gd name="T10" fmla="*/ 1333 w 1334"/>
                  <a:gd name="T11" fmla="*/ 2 h 55"/>
                </a:gdLst>
                <a:ahLst/>
                <a:cxnLst>
                  <a:cxn ang="0">
                    <a:pos x="T0" y="T1"/>
                  </a:cxn>
                  <a:cxn ang="0">
                    <a:pos x="T2" y="T3"/>
                  </a:cxn>
                  <a:cxn ang="0">
                    <a:pos x="T4" y="T5"/>
                  </a:cxn>
                  <a:cxn ang="0">
                    <a:pos x="T6" y="T7"/>
                  </a:cxn>
                  <a:cxn ang="0">
                    <a:pos x="T8" y="T9"/>
                  </a:cxn>
                  <a:cxn ang="0">
                    <a:pos x="T10" y="T11"/>
                  </a:cxn>
                </a:cxnLst>
                <a:rect l="0" t="0" r="r" b="b"/>
                <a:pathLst>
                  <a:path w="1334" h="55">
                    <a:moveTo>
                      <a:pt x="1333" y="2"/>
                    </a:moveTo>
                    <a:lnTo>
                      <a:pt x="1330" y="2"/>
                    </a:lnTo>
                    <a:lnTo>
                      <a:pt x="1330" y="0"/>
                    </a:lnTo>
                    <a:lnTo>
                      <a:pt x="1333" y="0"/>
                    </a:lnTo>
                    <a:lnTo>
                      <a:pt x="1333" y="2"/>
                    </a:lnTo>
                    <a:lnTo>
                      <a:pt x="1333" y="2"/>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72" name="Freeform 100"/>
            <p:cNvSpPr>
              <a:spLocks/>
            </p:cNvSpPr>
            <p:nvPr/>
          </p:nvSpPr>
          <p:spPr bwMode="auto">
            <a:xfrm>
              <a:off x="21884" y="13653"/>
              <a:ext cx="20" cy="20"/>
            </a:xfrm>
            <a:custGeom>
              <a:avLst/>
              <a:gdLst>
                <a:gd name="T0" fmla="*/ -10 w 20"/>
                <a:gd name="T1" fmla="*/ 1 h 20"/>
                <a:gd name="T2" fmla="*/ 10 w 20"/>
                <a:gd name="T3" fmla="*/ 1 h 20"/>
              </a:gdLst>
              <a:ahLst/>
              <a:cxnLst>
                <a:cxn ang="0">
                  <a:pos x="T0" y="T1"/>
                </a:cxn>
                <a:cxn ang="0">
                  <a:pos x="T2" y="T3"/>
                </a:cxn>
              </a:cxnLst>
              <a:rect l="0" t="0" r="r" b="b"/>
              <a:pathLst>
                <a:path w="20" h="20">
                  <a:moveTo>
                    <a:pt x="-10" y="1"/>
                  </a:moveTo>
                  <a:lnTo>
                    <a:pt x="10" y="1"/>
                  </a:lnTo>
                </a:path>
              </a:pathLst>
            </a:custGeom>
            <a:noFill/>
            <a:ln w="182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3" name="Freeform 101"/>
            <p:cNvSpPr>
              <a:spLocks/>
            </p:cNvSpPr>
            <p:nvPr/>
          </p:nvSpPr>
          <p:spPr bwMode="auto">
            <a:xfrm>
              <a:off x="21875" y="13643"/>
              <a:ext cx="20" cy="21"/>
            </a:xfrm>
            <a:custGeom>
              <a:avLst/>
              <a:gdLst>
                <a:gd name="T0" fmla="*/ 0 w 20"/>
                <a:gd name="T1" fmla="*/ 20 h 21"/>
                <a:gd name="T2" fmla="*/ 0 w 20"/>
                <a:gd name="T3" fmla="*/ 20 h 21"/>
                <a:gd name="T4" fmla="*/ 0 w 20"/>
                <a:gd name="T5" fmla="*/ 0 h 21"/>
                <a:gd name="T6" fmla="*/ 0 w 20"/>
                <a:gd name="T7" fmla="*/ 0 h 21"/>
                <a:gd name="T8" fmla="*/ 0 w 20"/>
                <a:gd name="T9" fmla="*/ 20 h 21"/>
              </a:gdLst>
              <a:ahLst/>
              <a:cxnLst>
                <a:cxn ang="0">
                  <a:pos x="T0" y="T1"/>
                </a:cxn>
                <a:cxn ang="0">
                  <a:pos x="T2" y="T3"/>
                </a:cxn>
                <a:cxn ang="0">
                  <a:pos x="T4" y="T5"/>
                </a:cxn>
                <a:cxn ang="0">
                  <a:pos x="T6" y="T7"/>
                </a:cxn>
                <a:cxn ang="0">
                  <a:pos x="T8" y="T9"/>
                </a:cxn>
              </a:cxnLst>
              <a:rect l="0" t="0" r="r" b="b"/>
              <a:pathLst>
                <a:path w="20" h="21">
                  <a:moveTo>
                    <a:pt x="0" y="20"/>
                  </a:moveTo>
                  <a:lnTo>
                    <a:pt x="0" y="20"/>
                  </a:lnTo>
                  <a:lnTo>
                    <a:pt x="0" y="0"/>
                  </a:lnTo>
                  <a:lnTo>
                    <a:pt x="0" y="0"/>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74" name="Group 102"/>
            <p:cNvGrpSpPr>
              <a:grpSpLocks/>
            </p:cNvGrpSpPr>
            <p:nvPr/>
          </p:nvGrpSpPr>
          <p:grpSpPr bwMode="auto">
            <a:xfrm>
              <a:off x="21867" y="13647"/>
              <a:ext cx="110" cy="32"/>
              <a:chOff x="21867" y="13647"/>
              <a:chExt cx="110" cy="32"/>
            </a:xfrm>
          </p:grpSpPr>
          <p:sp>
            <p:nvSpPr>
              <p:cNvPr id="1085" name="Freeform 103"/>
              <p:cNvSpPr>
                <a:spLocks/>
              </p:cNvSpPr>
              <p:nvPr/>
            </p:nvSpPr>
            <p:spPr bwMode="auto">
              <a:xfrm>
                <a:off x="21867" y="13647"/>
                <a:ext cx="110" cy="32"/>
              </a:xfrm>
              <a:custGeom>
                <a:avLst/>
                <a:gdLst>
                  <a:gd name="T0" fmla="*/ 17 w 110"/>
                  <a:gd name="T1" fmla="*/ 5 h 32"/>
                  <a:gd name="T2" fmla="*/ 14 w 110"/>
                  <a:gd name="T3" fmla="*/ 5 h 32"/>
                  <a:gd name="T4" fmla="*/ 17 w 110"/>
                  <a:gd name="T5" fmla="*/ 5 h 32"/>
                  <a:gd name="T6" fmla="*/ 17 w 110"/>
                  <a:gd name="T7" fmla="*/ 5 h 32"/>
                </a:gdLst>
                <a:ahLst/>
                <a:cxnLst>
                  <a:cxn ang="0">
                    <a:pos x="T0" y="T1"/>
                  </a:cxn>
                  <a:cxn ang="0">
                    <a:pos x="T2" y="T3"/>
                  </a:cxn>
                  <a:cxn ang="0">
                    <a:pos x="T4" y="T5"/>
                  </a:cxn>
                  <a:cxn ang="0">
                    <a:pos x="T6" y="T7"/>
                  </a:cxn>
                </a:cxnLst>
                <a:rect l="0" t="0" r="r" b="b"/>
                <a:pathLst>
                  <a:path w="110" h="32">
                    <a:moveTo>
                      <a:pt x="17" y="5"/>
                    </a:moveTo>
                    <a:lnTo>
                      <a:pt x="14" y="5"/>
                    </a:lnTo>
                    <a:lnTo>
                      <a:pt x="17" y="5"/>
                    </a:lnTo>
                    <a:lnTo>
                      <a:pt x="17" y="5"/>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6" name="Freeform 104"/>
              <p:cNvSpPr>
                <a:spLocks/>
              </p:cNvSpPr>
              <p:nvPr/>
            </p:nvSpPr>
            <p:spPr bwMode="auto">
              <a:xfrm>
                <a:off x="21867" y="13647"/>
                <a:ext cx="110" cy="32"/>
              </a:xfrm>
              <a:custGeom>
                <a:avLst/>
                <a:gdLst>
                  <a:gd name="T0" fmla="*/ 2 w 110"/>
                  <a:gd name="T1" fmla="*/ 2 h 32"/>
                  <a:gd name="T2" fmla="*/ 0 w 110"/>
                  <a:gd name="T3" fmla="*/ 2 h 32"/>
                  <a:gd name="T4" fmla="*/ 0 w 110"/>
                  <a:gd name="T5" fmla="*/ 0 h 32"/>
                  <a:gd name="T6" fmla="*/ 0 w 110"/>
                  <a:gd name="T7" fmla="*/ 2 h 32"/>
                  <a:gd name="T8" fmla="*/ 2 w 110"/>
                  <a:gd name="T9" fmla="*/ 2 h 32"/>
                  <a:gd name="T10" fmla="*/ 2 w 110"/>
                  <a:gd name="T11" fmla="*/ 2 h 32"/>
                </a:gdLst>
                <a:ahLst/>
                <a:cxnLst>
                  <a:cxn ang="0">
                    <a:pos x="T0" y="T1"/>
                  </a:cxn>
                  <a:cxn ang="0">
                    <a:pos x="T2" y="T3"/>
                  </a:cxn>
                  <a:cxn ang="0">
                    <a:pos x="T4" y="T5"/>
                  </a:cxn>
                  <a:cxn ang="0">
                    <a:pos x="T6" y="T7"/>
                  </a:cxn>
                  <a:cxn ang="0">
                    <a:pos x="T8" y="T9"/>
                  </a:cxn>
                  <a:cxn ang="0">
                    <a:pos x="T10" y="T11"/>
                  </a:cxn>
                </a:cxnLst>
                <a:rect l="0" t="0" r="r" b="b"/>
                <a:pathLst>
                  <a:path w="110" h="32">
                    <a:moveTo>
                      <a:pt x="2" y="2"/>
                    </a:moveTo>
                    <a:lnTo>
                      <a:pt x="0" y="2"/>
                    </a:lnTo>
                    <a:lnTo>
                      <a:pt x="0" y="0"/>
                    </a:lnTo>
                    <a:lnTo>
                      <a:pt x="0" y="2"/>
                    </a:lnTo>
                    <a:lnTo>
                      <a:pt x="2" y="2"/>
                    </a:lnTo>
                    <a:lnTo>
                      <a:pt x="2" y="2"/>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7" name="Freeform 105"/>
              <p:cNvSpPr>
                <a:spLocks/>
              </p:cNvSpPr>
              <p:nvPr/>
            </p:nvSpPr>
            <p:spPr bwMode="auto">
              <a:xfrm>
                <a:off x="21867" y="13647"/>
                <a:ext cx="110" cy="32"/>
              </a:xfrm>
              <a:custGeom>
                <a:avLst/>
                <a:gdLst>
                  <a:gd name="T0" fmla="*/ 97 w 110"/>
                  <a:gd name="T1" fmla="*/ 5 h 32"/>
                  <a:gd name="T2" fmla="*/ 100 w 110"/>
                  <a:gd name="T3" fmla="*/ 5 h 32"/>
                  <a:gd name="T4" fmla="*/ 97 w 110"/>
                  <a:gd name="T5" fmla="*/ 11 h 32"/>
                  <a:gd name="T6" fmla="*/ 92 w 110"/>
                  <a:gd name="T7" fmla="*/ 5 h 32"/>
                  <a:gd name="T8" fmla="*/ 95 w 110"/>
                  <a:gd name="T9" fmla="*/ 2 h 32"/>
                  <a:gd name="T10" fmla="*/ 89 w 110"/>
                  <a:gd name="T11" fmla="*/ 5 h 32"/>
                  <a:gd name="T12" fmla="*/ 86 w 110"/>
                  <a:gd name="T13" fmla="*/ 11 h 32"/>
                  <a:gd name="T14" fmla="*/ 80 w 110"/>
                  <a:gd name="T15" fmla="*/ 14 h 32"/>
                  <a:gd name="T16" fmla="*/ 77 w 110"/>
                  <a:gd name="T17" fmla="*/ 20 h 32"/>
                  <a:gd name="T18" fmla="*/ 74 w 110"/>
                  <a:gd name="T19" fmla="*/ 25 h 32"/>
                  <a:gd name="T20" fmla="*/ 66 w 110"/>
                  <a:gd name="T21" fmla="*/ 25 h 32"/>
                  <a:gd name="T22" fmla="*/ 66 w 110"/>
                  <a:gd name="T23" fmla="*/ 28 h 32"/>
                  <a:gd name="T24" fmla="*/ 71 w 110"/>
                  <a:gd name="T25" fmla="*/ 25 h 32"/>
                  <a:gd name="T26" fmla="*/ 80 w 110"/>
                  <a:gd name="T27" fmla="*/ 25 h 32"/>
                  <a:gd name="T28" fmla="*/ 80 w 110"/>
                  <a:gd name="T29" fmla="*/ 23 h 32"/>
                  <a:gd name="T30" fmla="*/ 80 w 110"/>
                  <a:gd name="T31" fmla="*/ 23 h 32"/>
                  <a:gd name="T32" fmla="*/ 83 w 110"/>
                  <a:gd name="T33" fmla="*/ 23 h 32"/>
                  <a:gd name="T34" fmla="*/ 86 w 110"/>
                  <a:gd name="T35" fmla="*/ 23 h 32"/>
                  <a:gd name="T36" fmla="*/ 86 w 110"/>
                  <a:gd name="T37" fmla="*/ 20 h 32"/>
                  <a:gd name="T38" fmla="*/ 89 w 110"/>
                  <a:gd name="T39" fmla="*/ 17 h 32"/>
                  <a:gd name="T40" fmla="*/ 89 w 110"/>
                  <a:gd name="T41" fmla="*/ 14 h 32"/>
                  <a:gd name="T42" fmla="*/ 92 w 110"/>
                  <a:gd name="T43" fmla="*/ 8 h 32"/>
                  <a:gd name="T44" fmla="*/ 95 w 110"/>
                  <a:gd name="T45" fmla="*/ 14 h 32"/>
                  <a:gd name="T46" fmla="*/ 97 w 110"/>
                  <a:gd name="T47" fmla="*/ 8 h 32"/>
                  <a:gd name="T48" fmla="*/ 100 w 110"/>
                  <a:gd name="T49" fmla="*/ 8 h 32"/>
                  <a:gd name="T50" fmla="*/ 103 w 110"/>
                  <a:gd name="T51" fmla="*/ 11 h 32"/>
                  <a:gd name="T52" fmla="*/ 103 w 110"/>
                  <a:gd name="T53" fmla="*/ 14 h 32"/>
                  <a:gd name="T54" fmla="*/ 100 w 110"/>
                  <a:gd name="T55" fmla="*/ 14 h 32"/>
                  <a:gd name="T56" fmla="*/ 103 w 110"/>
                  <a:gd name="T57" fmla="*/ 20 h 32"/>
                  <a:gd name="T58" fmla="*/ 95 w 110"/>
                  <a:gd name="T59" fmla="*/ 20 h 32"/>
                  <a:gd name="T60" fmla="*/ 89 w 110"/>
                  <a:gd name="T61" fmla="*/ 23 h 32"/>
                  <a:gd name="T62" fmla="*/ 95 w 110"/>
                  <a:gd name="T63" fmla="*/ 25 h 32"/>
                  <a:gd name="T64" fmla="*/ 92 w 110"/>
                  <a:gd name="T65" fmla="*/ 25 h 32"/>
                  <a:gd name="T66" fmla="*/ 92 w 110"/>
                  <a:gd name="T67" fmla="*/ 28 h 32"/>
                  <a:gd name="T68" fmla="*/ 92 w 110"/>
                  <a:gd name="T69" fmla="*/ 31 h 32"/>
                  <a:gd name="T70" fmla="*/ 95 w 110"/>
                  <a:gd name="T71" fmla="*/ 31 h 32"/>
                  <a:gd name="T72" fmla="*/ 100 w 110"/>
                  <a:gd name="T73" fmla="*/ 28 h 32"/>
                  <a:gd name="T74" fmla="*/ 103 w 110"/>
                  <a:gd name="T75" fmla="*/ 23 h 32"/>
                  <a:gd name="T76" fmla="*/ 97 w 110"/>
                  <a:gd name="T77" fmla="*/ 25 h 32"/>
                  <a:gd name="T78" fmla="*/ 103 w 110"/>
                  <a:gd name="T79" fmla="*/ 20 h 32"/>
                  <a:gd name="T80" fmla="*/ 106 w 110"/>
                  <a:gd name="T81" fmla="*/ 20 h 32"/>
                  <a:gd name="T82" fmla="*/ 109 w 110"/>
                  <a:gd name="T83" fmla="*/ 14 h 32"/>
                  <a:gd name="T84" fmla="*/ 109 w 110"/>
                  <a:gd name="T85" fmla="*/ 5 h 32"/>
                  <a:gd name="T86" fmla="*/ 103 w 110"/>
                  <a:gd name="T87" fmla="*/ 8 h 32"/>
                  <a:gd name="T88" fmla="*/ 103 w 110"/>
                  <a:gd name="T89" fmla="*/ 2 h 32"/>
                  <a:gd name="T90" fmla="*/ 97 w 110"/>
                  <a:gd name="T91"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0" h="32">
                    <a:moveTo>
                      <a:pt x="97" y="0"/>
                    </a:moveTo>
                    <a:lnTo>
                      <a:pt x="97" y="2"/>
                    </a:lnTo>
                    <a:lnTo>
                      <a:pt x="97" y="5"/>
                    </a:lnTo>
                    <a:lnTo>
                      <a:pt x="95" y="5"/>
                    </a:lnTo>
                    <a:lnTo>
                      <a:pt x="97" y="5"/>
                    </a:lnTo>
                    <a:lnTo>
                      <a:pt x="100" y="5"/>
                    </a:lnTo>
                    <a:lnTo>
                      <a:pt x="97" y="5"/>
                    </a:lnTo>
                    <a:lnTo>
                      <a:pt x="97" y="8"/>
                    </a:lnTo>
                    <a:lnTo>
                      <a:pt x="97" y="11"/>
                    </a:lnTo>
                    <a:lnTo>
                      <a:pt x="95" y="8"/>
                    </a:lnTo>
                    <a:lnTo>
                      <a:pt x="92" y="8"/>
                    </a:lnTo>
                    <a:lnTo>
                      <a:pt x="92" y="5"/>
                    </a:lnTo>
                    <a:lnTo>
                      <a:pt x="95" y="2"/>
                    </a:lnTo>
                    <a:lnTo>
                      <a:pt x="95" y="5"/>
                    </a:lnTo>
                    <a:lnTo>
                      <a:pt x="95" y="2"/>
                    </a:lnTo>
                    <a:lnTo>
                      <a:pt x="92" y="2"/>
                    </a:lnTo>
                    <a:lnTo>
                      <a:pt x="92" y="5"/>
                    </a:lnTo>
                    <a:lnTo>
                      <a:pt x="89" y="5"/>
                    </a:lnTo>
                    <a:lnTo>
                      <a:pt x="89" y="8"/>
                    </a:lnTo>
                    <a:lnTo>
                      <a:pt x="86" y="8"/>
                    </a:lnTo>
                    <a:lnTo>
                      <a:pt x="86" y="11"/>
                    </a:lnTo>
                    <a:lnTo>
                      <a:pt x="83" y="11"/>
                    </a:lnTo>
                    <a:lnTo>
                      <a:pt x="80" y="11"/>
                    </a:lnTo>
                    <a:lnTo>
                      <a:pt x="80" y="14"/>
                    </a:lnTo>
                    <a:lnTo>
                      <a:pt x="80" y="17"/>
                    </a:lnTo>
                    <a:lnTo>
                      <a:pt x="80" y="20"/>
                    </a:lnTo>
                    <a:lnTo>
                      <a:pt x="77" y="20"/>
                    </a:lnTo>
                    <a:lnTo>
                      <a:pt x="74" y="20"/>
                    </a:lnTo>
                    <a:lnTo>
                      <a:pt x="74" y="23"/>
                    </a:lnTo>
                    <a:lnTo>
                      <a:pt x="74" y="25"/>
                    </a:lnTo>
                    <a:lnTo>
                      <a:pt x="71" y="25"/>
                    </a:lnTo>
                    <a:lnTo>
                      <a:pt x="69" y="25"/>
                    </a:lnTo>
                    <a:lnTo>
                      <a:pt x="66" y="25"/>
                    </a:lnTo>
                    <a:lnTo>
                      <a:pt x="63" y="25"/>
                    </a:lnTo>
                    <a:lnTo>
                      <a:pt x="63" y="28"/>
                    </a:lnTo>
                    <a:lnTo>
                      <a:pt x="66" y="28"/>
                    </a:lnTo>
                    <a:lnTo>
                      <a:pt x="69" y="28"/>
                    </a:lnTo>
                    <a:lnTo>
                      <a:pt x="69" y="25"/>
                    </a:lnTo>
                    <a:lnTo>
                      <a:pt x="71" y="25"/>
                    </a:lnTo>
                    <a:lnTo>
                      <a:pt x="74" y="25"/>
                    </a:lnTo>
                    <a:lnTo>
                      <a:pt x="77" y="25"/>
                    </a:lnTo>
                    <a:lnTo>
                      <a:pt x="80" y="25"/>
                    </a:lnTo>
                    <a:lnTo>
                      <a:pt x="80" y="23"/>
                    </a:lnTo>
                    <a:lnTo>
                      <a:pt x="80" y="25"/>
                    </a:lnTo>
                    <a:lnTo>
                      <a:pt x="80" y="23"/>
                    </a:lnTo>
                    <a:lnTo>
                      <a:pt x="80" y="20"/>
                    </a:lnTo>
                    <a:lnTo>
                      <a:pt x="83" y="20"/>
                    </a:lnTo>
                    <a:lnTo>
                      <a:pt x="80" y="23"/>
                    </a:lnTo>
                    <a:lnTo>
                      <a:pt x="80" y="25"/>
                    </a:lnTo>
                    <a:lnTo>
                      <a:pt x="83" y="25"/>
                    </a:lnTo>
                    <a:lnTo>
                      <a:pt x="83" y="23"/>
                    </a:lnTo>
                    <a:lnTo>
                      <a:pt x="83" y="20"/>
                    </a:lnTo>
                    <a:lnTo>
                      <a:pt x="83" y="23"/>
                    </a:lnTo>
                    <a:lnTo>
                      <a:pt x="86" y="23"/>
                    </a:lnTo>
                    <a:lnTo>
                      <a:pt x="83" y="23"/>
                    </a:lnTo>
                    <a:lnTo>
                      <a:pt x="86" y="23"/>
                    </a:lnTo>
                    <a:lnTo>
                      <a:pt x="86" y="20"/>
                    </a:lnTo>
                    <a:lnTo>
                      <a:pt x="86" y="23"/>
                    </a:lnTo>
                    <a:lnTo>
                      <a:pt x="89" y="20"/>
                    </a:lnTo>
                    <a:lnTo>
                      <a:pt x="89" y="17"/>
                    </a:lnTo>
                    <a:lnTo>
                      <a:pt x="89" y="20"/>
                    </a:lnTo>
                    <a:lnTo>
                      <a:pt x="89" y="17"/>
                    </a:lnTo>
                    <a:lnTo>
                      <a:pt x="89" y="14"/>
                    </a:lnTo>
                    <a:lnTo>
                      <a:pt x="89" y="11"/>
                    </a:lnTo>
                    <a:lnTo>
                      <a:pt x="92" y="11"/>
                    </a:lnTo>
                    <a:lnTo>
                      <a:pt x="92" y="8"/>
                    </a:lnTo>
                    <a:lnTo>
                      <a:pt x="92" y="11"/>
                    </a:lnTo>
                    <a:lnTo>
                      <a:pt x="92" y="14"/>
                    </a:lnTo>
                    <a:lnTo>
                      <a:pt x="95" y="14"/>
                    </a:lnTo>
                    <a:lnTo>
                      <a:pt x="95" y="11"/>
                    </a:lnTo>
                    <a:lnTo>
                      <a:pt x="97" y="11"/>
                    </a:lnTo>
                    <a:lnTo>
                      <a:pt x="97" y="8"/>
                    </a:lnTo>
                    <a:lnTo>
                      <a:pt x="100" y="8"/>
                    </a:lnTo>
                    <a:lnTo>
                      <a:pt x="97" y="8"/>
                    </a:lnTo>
                    <a:lnTo>
                      <a:pt x="100" y="8"/>
                    </a:lnTo>
                    <a:lnTo>
                      <a:pt x="100" y="11"/>
                    </a:lnTo>
                    <a:lnTo>
                      <a:pt x="100" y="14"/>
                    </a:lnTo>
                    <a:lnTo>
                      <a:pt x="103" y="11"/>
                    </a:lnTo>
                    <a:lnTo>
                      <a:pt x="103" y="14"/>
                    </a:lnTo>
                    <a:lnTo>
                      <a:pt x="100" y="14"/>
                    </a:lnTo>
                    <a:lnTo>
                      <a:pt x="103" y="14"/>
                    </a:lnTo>
                    <a:lnTo>
                      <a:pt x="106" y="14"/>
                    </a:lnTo>
                    <a:lnTo>
                      <a:pt x="103" y="14"/>
                    </a:lnTo>
                    <a:lnTo>
                      <a:pt x="100" y="14"/>
                    </a:lnTo>
                    <a:lnTo>
                      <a:pt x="100" y="17"/>
                    </a:lnTo>
                    <a:lnTo>
                      <a:pt x="103" y="17"/>
                    </a:lnTo>
                    <a:lnTo>
                      <a:pt x="103" y="20"/>
                    </a:lnTo>
                    <a:lnTo>
                      <a:pt x="100" y="20"/>
                    </a:lnTo>
                    <a:lnTo>
                      <a:pt x="97" y="20"/>
                    </a:lnTo>
                    <a:lnTo>
                      <a:pt x="95" y="20"/>
                    </a:lnTo>
                    <a:lnTo>
                      <a:pt x="92" y="20"/>
                    </a:lnTo>
                    <a:lnTo>
                      <a:pt x="92" y="23"/>
                    </a:lnTo>
                    <a:lnTo>
                      <a:pt x="89" y="23"/>
                    </a:lnTo>
                    <a:lnTo>
                      <a:pt x="92" y="23"/>
                    </a:lnTo>
                    <a:lnTo>
                      <a:pt x="92" y="25"/>
                    </a:lnTo>
                    <a:lnTo>
                      <a:pt x="95" y="25"/>
                    </a:lnTo>
                    <a:lnTo>
                      <a:pt x="95" y="28"/>
                    </a:lnTo>
                    <a:lnTo>
                      <a:pt x="92" y="28"/>
                    </a:lnTo>
                    <a:lnTo>
                      <a:pt x="92" y="25"/>
                    </a:lnTo>
                    <a:lnTo>
                      <a:pt x="89" y="25"/>
                    </a:lnTo>
                    <a:lnTo>
                      <a:pt x="89" y="28"/>
                    </a:lnTo>
                    <a:lnTo>
                      <a:pt x="92" y="28"/>
                    </a:lnTo>
                    <a:lnTo>
                      <a:pt x="95" y="28"/>
                    </a:lnTo>
                    <a:lnTo>
                      <a:pt x="92" y="28"/>
                    </a:lnTo>
                    <a:lnTo>
                      <a:pt x="92" y="31"/>
                    </a:lnTo>
                    <a:lnTo>
                      <a:pt x="92" y="28"/>
                    </a:lnTo>
                    <a:lnTo>
                      <a:pt x="95" y="28"/>
                    </a:lnTo>
                    <a:lnTo>
                      <a:pt x="95" y="31"/>
                    </a:lnTo>
                    <a:lnTo>
                      <a:pt x="97" y="31"/>
                    </a:lnTo>
                    <a:lnTo>
                      <a:pt x="100" y="31"/>
                    </a:lnTo>
                    <a:lnTo>
                      <a:pt x="100" y="28"/>
                    </a:lnTo>
                    <a:lnTo>
                      <a:pt x="100" y="25"/>
                    </a:lnTo>
                    <a:lnTo>
                      <a:pt x="103" y="25"/>
                    </a:lnTo>
                    <a:lnTo>
                      <a:pt x="103" y="23"/>
                    </a:lnTo>
                    <a:lnTo>
                      <a:pt x="100" y="23"/>
                    </a:lnTo>
                    <a:lnTo>
                      <a:pt x="100" y="25"/>
                    </a:lnTo>
                    <a:lnTo>
                      <a:pt x="97" y="25"/>
                    </a:lnTo>
                    <a:lnTo>
                      <a:pt x="97" y="23"/>
                    </a:lnTo>
                    <a:lnTo>
                      <a:pt x="100" y="23"/>
                    </a:lnTo>
                    <a:lnTo>
                      <a:pt x="103" y="20"/>
                    </a:lnTo>
                    <a:lnTo>
                      <a:pt x="103" y="23"/>
                    </a:lnTo>
                    <a:lnTo>
                      <a:pt x="106" y="23"/>
                    </a:lnTo>
                    <a:lnTo>
                      <a:pt x="106" y="20"/>
                    </a:lnTo>
                    <a:lnTo>
                      <a:pt x="106" y="17"/>
                    </a:lnTo>
                    <a:lnTo>
                      <a:pt x="109" y="17"/>
                    </a:lnTo>
                    <a:lnTo>
                      <a:pt x="109" y="14"/>
                    </a:lnTo>
                    <a:lnTo>
                      <a:pt x="109" y="11"/>
                    </a:lnTo>
                    <a:lnTo>
                      <a:pt x="109" y="8"/>
                    </a:lnTo>
                    <a:lnTo>
                      <a:pt x="109" y="5"/>
                    </a:lnTo>
                    <a:lnTo>
                      <a:pt x="106" y="5"/>
                    </a:lnTo>
                    <a:lnTo>
                      <a:pt x="103" y="5"/>
                    </a:lnTo>
                    <a:lnTo>
                      <a:pt x="103" y="8"/>
                    </a:lnTo>
                    <a:lnTo>
                      <a:pt x="100" y="8"/>
                    </a:lnTo>
                    <a:lnTo>
                      <a:pt x="100" y="5"/>
                    </a:lnTo>
                    <a:lnTo>
                      <a:pt x="103" y="2"/>
                    </a:lnTo>
                    <a:lnTo>
                      <a:pt x="100" y="2"/>
                    </a:lnTo>
                    <a:lnTo>
                      <a:pt x="100" y="0"/>
                    </a:lnTo>
                    <a:lnTo>
                      <a:pt x="97" y="0"/>
                    </a:lnTo>
                    <a:lnTo>
                      <a:pt x="97" y="0"/>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76" name="Freeform 106"/>
            <p:cNvSpPr>
              <a:spLocks/>
            </p:cNvSpPr>
            <p:nvPr/>
          </p:nvSpPr>
          <p:spPr bwMode="auto">
            <a:xfrm>
              <a:off x="21893" y="13634"/>
              <a:ext cx="20" cy="21"/>
            </a:xfrm>
            <a:custGeom>
              <a:avLst/>
              <a:gdLst>
                <a:gd name="T0" fmla="*/ 0 w 20"/>
                <a:gd name="T1" fmla="*/ 20 h 21"/>
                <a:gd name="T2" fmla="*/ 0 w 20"/>
                <a:gd name="T3" fmla="*/ 20 h 21"/>
                <a:gd name="T4" fmla="*/ 0 w 20"/>
                <a:gd name="T5" fmla="*/ 0 h 21"/>
                <a:gd name="T6" fmla="*/ 0 w 20"/>
                <a:gd name="T7" fmla="*/ 0 h 21"/>
                <a:gd name="T8" fmla="*/ 0 w 20"/>
                <a:gd name="T9" fmla="*/ 20 h 21"/>
              </a:gdLst>
              <a:ahLst/>
              <a:cxnLst>
                <a:cxn ang="0">
                  <a:pos x="T0" y="T1"/>
                </a:cxn>
                <a:cxn ang="0">
                  <a:pos x="T2" y="T3"/>
                </a:cxn>
                <a:cxn ang="0">
                  <a:pos x="T4" y="T5"/>
                </a:cxn>
                <a:cxn ang="0">
                  <a:pos x="T6" y="T7"/>
                </a:cxn>
                <a:cxn ang="0">
                  <a:pos x="T8" y="T9"/>
                </a:cxn>
              </a:cxnLst>
              <a:rect l="0" t="0" r="r" b="b"/>
              <a:pathLst>
                <a:path w="20" h="21">
                  <a:moveTo>
                    <a:pt x="0" y="20"/>
                  </a:moveTo>
                  <a:lnTo>
                    <a:pt x="0" y="20"/>
                  </a:lnTo>
                  <a:lnTo>
                    <a:pt x="0" y="0"/>
                  </a:lnTo>
                  <a:lnTo>
                    <a:pt x="0" y="0"/>
                  </a:lnTo>
                  <a:lnTo>
                    <a:pt x="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31" name="Picture 10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194" y="14041"/>
              <a:ext cx="20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7" name="Freeform 108"/>
            <p:cNvSpPr>
              <a:spLocks/>
            </p:cNvSpPr>
            <p:nvPr/>
          </p:nvSpPr>
          <p:spPr bwMode="auto">
            <a:xfrm>
              <a:off x="1183" y="1247"/>
              <a:ext cx="21907" cy="13149"/>
            </a:xfrm>
            <a:custGeom>
              <a:avLst/>
              <a:gdLst>
                <a:gd name="T0" fmla="*/ 0 w 21600"/>
                <a:gd name="T1" fmla="*/ 12959 h 12960"/>
                <a:gd name="T2" fmla="*/ 0 w 21600"/>
                <a:gd name="T3" fmla="*/ 0 h 12960"/>
                <a:gd name="T4" fmla="*/ 21599 w 21600"/>
                <a:gd name="T5" fmla="*/ 0 h 12960"/>
                <a:gd name="T6" fmla="*/ 21599 w 21600"/>
                <a:gd name="T7" fmla="*/ 12959 h 12960"/>
                <a:gd name="T8" fmla="*/ 0 w 21600"/>
                <a:gd name="T9" fmla="*/ 12959 h 12960"/>
              </a:gdLst>
              <a:ahLst/>
              <a:cxnLst>
                <a:cxn ang="0">
                  <a:pos x="T0" y="T1"/>
                </a:cxn>
                <a:cxn ang="0">
                  <a:pos x="T2" y="T3"/>
                </a:cxn>
                <a:cxn ang="0">
                  <a:pos x="T4" y="T5"/>
                </a:cxn>
                <a:cxn ang="0">
                  <a:pos x="T6" y="T7"/>
                </a:cxn>
                <a:cxn ang="0">
                  <a:pos x="T8" y="T9"/>
                </a:cxn>
              </a:cxnLst>
              <a:rect l="0" t="0" r="r" b="b"/>
              <a:pathLst>
                <a:path w="21600" h="12960">
                  <a:moveTo>
                    <a:pt x="0" y="12959"/>
                  </a:moveTo>
                  <a:lnTo>
                    <a:pt x="0" y="0"/>
                  </a:lnTo>
                  <a:lnTo>
                    <a:pt x="21599" y="0"/>
                  </a:lnTo>
                  <a:lnTo>
                    <a:pt x="21599" y="12959"/>
                  </a:lnTo>
                  <a:lnTo>
                    <a:pt x="0" y="12959"/>
                  </a:lnTo>
                  <a:close/>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8" name="Freeform 109"/>
            <p:cNvSpPr>
              <a:spLocks/>
            </p:cNvSpPr>
            <p:nvPr/>
          </p:nvSpPr>
          <p:spPr bwMode="auto">
            <a:xfrm>
              <a:off x="1762" y="9399"/>
              <a:ext cx="761" cy="381"/>
            </a:xfrm>
            <a:custGeom>
              <a:avLst/>
              <a:gdLst>
                <a:gd name="T0" fmla="*/ 0 w 761"/>
                <a:gd name="T1" fmla="*/ 380 h 381"/>
                <a:gd name="T2" fmla="*/ 0 w 761"/>
                <a:gd name="T3" fmla="*/ 0 h 381"/>
                <a:gd name="T4" fmla="*/ 760 w 761"/>
                <a:gd name="T5" fmla="*/ 0 h 381"/>
                <a:gd name="T6" fmla="*/ 760 w 761"/>
                <a:gd name="T7" fmla="*/ 380 h 381"/>
                <a:gd name="T8" fmla="*/ 0 w 761"/>
                <a:gd name="T9" fmla="*/ 380 h 381"/>
              </a:gdLst>
              <a:ahLst/>
              <a:cxnLst>
                <a:cxn ang="0">
                  <a:pos x="T0" y="T1"/>
                </a:cxn>
                <a:cxn ang="0">
                  <a:pos x="T2" y="T3"/>
                </a:cxn>
                <a:cxn ang="0">
                  <a:pos x="T4" y="T5"/>
                </a:cxn>
                <a:cxn ang="0">
                  <a:pos x="T6" y="T7"/>
                </a:cxn>
                <a:cxn ang="0">
                  <a:pos x="T8" y="T9"/>
                </a:cxn>
              </a:cxnLst>
              <a:rect l="0" t="0" r="r" b="b"/>
              <a:pathLst>
                <a:path w="761" h="381">
                  <a:moveTo>
                    <a:pt x="0" y="380"/>
                  </a:moveTo>
                  <a:lnTo>
                    <a:pt x="0" y="0"/>
                  </a:lnTo>
                  <a:lnTo>
                    <a:pt x="760" y="0"/>
                  </a:lnTo>
                  <a:lnTo>
                    <a:pt x="760" y="380"/>
                  </a:lnTo>
                  <a:lnTo>
                    <a:pt x="0" y="380"/>
                  </a:lnTo>
                  <a:close/>
                </a:path>
              </a:pathLst>
            </a:custGeom>
            <a:solidFill>
              <a:srgbClr val="00A9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9" name="Freeform 110"/>
            <p:cNvSpPr>
              <a:spLocks/>
            </p:cNvSpPr>
            <p:nvPr/>
          </p:nvSpPr>
          <p:spPr bwMode="auto">
            <a:xfrm>
              <a:off x="1762" y="9399"/>
              <a:ext cx="761" cy="381"/>
            </a:xfrm>
            <a:custGeom>
              <a:avLst/>
              <a:gdLst>
                <a:gd name="T0" fmla="*/ 0 w 761"/>
                <a:gd name="T1" fmla="*/ 380 h 381"/>
                <a:gd name="T2" fmla="*/ 0 w 761"/>
                <a:gd name="T3" fmla="*/ 0 h 381"/>
                <a:gd name="T4" fmla="*/ 760 w 761"/>
                <a:gd name="T5" fmla="*/ 0 h 381"/>
                <a:gd name="T6" fmla="*/ 760 w 761"/>
                <a:gd name="T7" fmla="*/ 380 h 381"/>
                <a:gd name="T8" fmla="*/ 0 w 761"/>
                <a:gd name="T9" fmla="*/ 380 h 381"/>
              </a:gdLst>
              <a:ahLst/>
              <a:cxnLst>
                <a:cxn ang="0">
                  <a:pos x="T0" y="T1"/>
                </a:cxn>
                <a:cxn ang="0">
                  <a:pos x="T2" y="T3"/>
                </a:cxn>
                <a:cxn ang="0">
                  <a:pos x="T4" y="T5"/>
                </a:cxn>
                <a:cxn ang="0">
                  <a:pos x="T6" y="T7"/>
                </a:cxn>
                <a:cxn ang="0">
                  <a:pos x="T8" y="T9"/>
                </a:cxn>
              </a:cxnLst>
              <a:rect l="0" t="0" r="r" b="b"/>
              <a:pathLst>
                <a:path w="761" h="381">
                  <a:moveTo>
                    <a:pt x="0" y="380"/>
                  </a:moveTo>
                  <a:lnTo>
                    <a:pt x="0" y="0"/>
                  </a:lnTo>
                  <a:lnTo>
                    <a:pt x="760" y="0"/>
                  </a:lnTo>
                  <a:lnTo>
                    <a:pt x="760" y="380"/>
                  </a:lnTo>
                  <a:lnTo>
                    <a:pt x="0" y="380"/>
                  </a:lnTo>
                </a:path>
              </a:pathLst>
            </a:custGeom>
            <a:noFill/>
            <a:ln w="5486">
              <a:solidFill>
                <a:srgbClr val="CCCCC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0" name="Freeform 111"/>
            <p:cNvSpPr>
              <a:spLocks/>
            </p:cNvSpPr>
            <p:nvPr/>
          </p:nvSpPr>
          <p:spPr bwMode="auto">
            <a:xfrm>
              <a:off x="1762" y="9915"/>
              <a:ext cx="761" cy="381"/>
            </a:xfrm>
            <a:custGeom>
              <a:avLst/>
              <a:gdLst>
                <a:gd name="T0" fmla="*/ 0 w 761"/>
                <a:gd name="T1" fmla="*/ 380 h 381"/>
                <a:gd name="T2" fmla="*/ 0 w 761"/>
                <a:gd name="T3" fmla="*/ 0 h 381"/>
                <a:gd name="T4" fmla="*/ 760 w 761"/>
                <a:gd name="T5" fmla="*/ 0 h 381"/>
                <a:gd name="T6" fmla="*/ 760 w 761"/>
                <a:gd name="T7" fmla="*/ 380 h 381"/>
                <a:gd name="T8" fmla="*/ 0 w 761"/>
                <a:gd name="T9" fmla="*/ 380 h 381"/>
              </a:gdLst>
              <a:ahLst/>
              <a:cxnLst>
                <a:cxn ang="0">
                  <a:pos x="T0" y="T1"/>
                </a:cxn>
                <a:cxn ang="0">
                  <a:pos x="T2" y="T3"/>
                </a:cxn>
                <a:cxn ang="0">
                  <a:pos x="T4" y="T5"/>
                </a:cxn>
                <a:cxn ang="0">
                  <a:pos x="T6" y="T7"/>
                </a:cxn>
                <a:cxn ang="0">
                  <a:pos x="T8" y="T9"/>
                </a:cxn>
              </a:cxnLst>
              <a:rect l="0" t="0" r="r" b="b"/>
              <a:pathLst>
                <a:path w="761" h="381">
                  <a:moveTo>
                    <a:pt x="0" y="380"/>
                  </a:moveTo>
                  <a:lnTo>
                    <a:pt x="0" y="0"/>
                  </a:lnTo>
                  <a:lnTo>
                    <a:pt x="760" y="0"/>
                  </a:lnTo>
                  <a:lnTo>
                    <a:pt x="760" y="380"/>
                  </a:lnTo>
                  <a:lnTo>
                    <a:pt x="0" y="380"/>
                  </a:lnTo>
                  <a:close/>
                </a:path>
              </a:pathLst>
            </a:custGeom>
            <a:solidFill>
              <a:srgbClr val="FF5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1" name="Freeform 112"/>
            <p:cNvSpPr>
              <a:spLocks/>
            </p:cNvSpPr>
            <p:nvPr/>
          </p:nvSpPr>
          <p:spPr bwMode="auto">
            <a:xfrm>
              <a:off x="1762" y="9915"/>
              <a:ext cx="761" cy="381"/>
            </a:xfrm>
            <a:custGeom>
              <a:avLst/>
              <a:gdLst>
                <a:gd name="T0" fmla="*/ 0 w 761"/>
                <a:gd name="T1" fmla="*/ 380 h 381"/>
                <a:gd name="T2" fmla="*/ 0 w 761"/>
                <a:gd name="T3" fmla="*/ 0 h 381"/>
                <a:gd name="T4" fmla="*/ 760 w 761"/>
                <a:gd name="T5" fmla="*/ 0 h 381"/>
                <a:gd name="T6" fmla="*/ 760 w 761"/>
                <a:gd name="T7" fmla="*/ 380 h 381"/>
                <a:gd name="T8" fmla="*/ 0 w 761"/>
                <a:gd name="T9" fmla="*/ 380 h 381"/>
              </a:gdLst>
              <a:ahLst/>
              <a:cxnLst>
                <a:cxn ang="0">
                  <a:pos x="T0" y="T1"/>
                </a:cxn>
                <a:cxn ang="0">
                  <a:pos x="T2" y="T3"/>
                </a:cxn>
                <a:cxn ang="0">
                  <a:pos x="T4" y="T5"/>
                </a:cxn>
                <a:cxn ang="0">
                  <a:pos x="T6" y="T7"/>
                </a:cxn>
                <a:cxn ang="0">
                  <a:pos x="T8" y="T9"/>
                </a:cxn>
              </a:cxnLst>
              <a:rect l="0" t="0" r="r" b="b"/>
              <a:pathLst>
                <a:path w="761" h="381">
                  <a:moveTo>
                    <a:pt x="0" y="380"/>
                  </a:moveTo>
                  <a:lnTo>
                    <a:pt x="0" y="0"/>
                  </a:lnTo>
                  <a:lnTo>
                    <a:pt x="760" y="0"/>
                  </a:lnTo>
                  <a:lnTo>
                    <a:pt x="760" y="380"/>
                  </a:lnTo>
                  <a:lnTo>
                    <a:pt x="0" y="380"/>
                  </a:lnTo>
                </a:path>
              </a:pathLst>
            </a:custGeom>
            <a:noFill/>
            <a:ln w="5486">
              <a:solidFill>
                <a:srgbClr val="CCCCCC"/>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2" name="Freeform 113"/>
            <p:cNvSpPr>
              <a:spLocks/>
            </p:cNvSpPr>
            <p:nvPr/>
          </p:nvSpPr>
          <p:spPr bwMode="auto">
            <a:xfrm>
              <a:off x="1762" y="10623"/>
              <a:ext cx="761" cy="20"/>
            </a:xfrm>
            <a:custGeom>
              <a:avLst/>
              <a:gdLst>
                <a:gd name="T0" fmla="*/ 0 w 761"/>
                <a:gd name="T1" fmla="*/ 0 h 20"/>
                <a:gd name="T2" fmla="*/ 760 w 761"/>
                <a:gd name="T3" fmla="*/ 0 h 20"/>
              </a:gdLst>
              <a:ahLst/>
              <a:cxnLst>
                <a:cxn ang="0">
                  <a:pos x="T0" y="T1"/>
                </a:cxn>
                <a:cxn ang="0">
                  <a:pos x="T2" y="T3"/>
                </a:cxn>
              </a:cxnLst>
              <a:rect l="0" t="0" r="r" b="b"/>
              <a:pathLst>
                <a:path w="761" h="20">
                  <a:moveTo>
                    <a:pt x="0" y="0"/>
                  </a:moveTo>
                  <a:lnTo>
                    <a:pt x="760" y="0"/>
                  </a:lnTo>
                </a:path>
              </a:pathLst>
            </a:custGeom>
            <a:noFill/>
            <a:ln w="1280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197" name="Text Box 170"/>
          <p:cNvSpPr txBox="1">
            <a:spLocks noChangeArrowheads="1"/>
          </p:cNvSpPr>
          <p:nvPr/>
        </p:nvSpPr>
        <p:spPr bwMode="auto">
          <a:xfrm>
            <a:off x="185383" y="4250724"/>
            <a:ext cx="3567467" cy="1145060"/>
          </a:xfrm>
          <a:prstGeom prst="rect">
            <a:avLst/>
          </a:prstGeom>
          <a:noFill/>
          <a:ln w="12801">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ts val="1000"/>
              </a:spcBef>
              <a:spcAft>
                <a:spcPct val="0"/>
              </a:spcAft>
              <a:buClrTx/>
              <a:buSzTx/>
              <a:buFontTx/>
              <a:buNone/>
              <a:tabLst/>
            </a:pPr>
            <a:r>
              <a:rPr kumimoji="0" lang="en-US" altLang="en-US" sz="1900" b="1" i="0" u="none" strike="noStrike" cap="none" normalizeH="0" baseline="0" dirty="0">
                <a:ln>
                  <a:noFill/>
                </a:ln>
                <a:solidFill>
                  <a:schemeClr val="tx1"/>
                </a:solidFill>
                <a:effectLst/>
                <a:latin typeface="Calibri" panose="020F0502020204030204" pitchFamily="34" charset="0"/>
              </a:rPr>
              <a:t>Legend</a:t>
            </a:r>
          </a:p>
          <a:p>
            <a:pPr marL="457200" marR="309563" lvl="1" indent="0" algn="l" defTabSz="914400" rtl="0" eaLnBrk="0" fontAlgn="base" latinLnBrk="0" hangingPunct="0">
              <a:lnSpc>
                <a:spcPct val="100000"/>
              </a:lnSpc>
              <a:spcBef>
                <a:spcPts val="125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Eligible Tracts '11-'15 </a:t>
            </a:r>
          </a:p>
          <a:p>
            <a:pPr marL="457200" marR="309563" lvl="1" indent="0" algn="l" defTabSz="914400" rtl="0" eaLnBrk="0" fontAlgn="base" latinLnBrk="0" hangingPunct="0">
              <a:lnSpc>
                <a:spcPct val="100000"/>
              </a:lnSpc>
              <a:spcBef>
                <a:spcPts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Additional Eligible Tracts '12-'16</a:t>
            </a:r>
          </a:p>
          <a:p>
            <a:pPr marL="457200" marR="309563" lvl="1" indent="0" algn="l" defTabSz="914400" rtl="0" eaLnBrk="0" fontAlgn="base" latinLnBrk="0" hangingPunct="0">
              <a:lnSpc>
                <a:spcPct val="100000"/>
              </a:lnSpc>
              <a:spcBef>
                <a:spcPts val="0"/>
              </a:spcBef>
              <a:spcAft>
                <a:spcPct val="0"/>
              </a:spcAft>
              <a:buClrTx/>
              <a:buSzTx/>
              <a:buFontTx/>
              <a:buNone/>
              <a:tabLst/>
            </a:pPr>
            <a:r>
              <a:rPr lang="en-US" altLang="en-US" sz="1400" dirty="0">
                <a:latin typeface="Arial" panose="020B0604020202020204" pitchFamily="34" charset="0"/>
              </a:rPr>
              <a:t> Municipal Borders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47164687"/>
      </p:ext>
    </p:extLst>
  </p:cSld>
  <p:clrMapOvr>
    <a:masterClrMapping/>
  </p:clrMapOvr>
</p:sld>
</file>

<file path=ppt/theme/theme1.xml><?xml version="1.0" encoding="utf-8"?>
<a:theme xmlns:a="http://schemas.openxmlformats.org/drawingml/2006/main" name="itdpowerpoint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itdpowerpointtemplate</Template>
  <TotalTime>9869</TotalTime>
  <Words>809</Words>
  <Application>Microsoft Office PowerPoint</Application>
  <PresentationFormat>On-screen Show (4:3)</PresentationFormat>
  <Paragraphs>47</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Verdana</vt:lpstr>
      <vt:lpstr>itdpowerpointtemplate</vt:lpstr>
      <vt:lpstr>Commonwealth of Massachusetts   </vt:lpstr>
      <vt:lpstr>Summary</vt:lpstr>
      <vt:lpstr>Benefits for Investors</vt:lpstr>
      <vt:lpstr>Zone Designation</vt:lpstr>
      <vt:lpstr>Opportunity Funds</vt:lpstr>
      <vt:lpstr>PowerPoint Presentation</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EMC SourceOne Rollout ITD 10 User Pilot</dc:title>
  <dc:creator>itdlocal</dc:creator>
  <dc:description>Edited project list on slide 7 -- Proposed Bond IV Projects.</dc:description>
  <cp:lastModifiedBy>Lynne Broderick</cp:lastModifiedBy>
  <cp:revision>596</cp:revision>
  <cp:lastPrinted>2018-02-06T18:44:05Z</cp:lastPrinted>
  <dcterms:created xsi:type="dcterms:W3CDTF">2014-08-18T00:55:49Z</dcterms:created>
  <dcterms:modified xsi:type="dcterms:W3CDTF">2018-03-08T23:39:27Z</dcterms:modified>
</cp:coreProperties>
</file>